
<file path=[Content_Types].xml><?xml version="1.0" encoding="utf-8"?>
<Types xmlns="http://schemas.openxmlformats.org/package/2006/content-types">
  <Default Extension="fntdata" ContentType="application/x-fontdata"/>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72" r:id="rId9"/>
    <p:sldId id="263" r:id="rId10"/>
    <p:sldId id="264" r:id="rId11"/>
    <p:sldId id="265" r:id="rId12"/>
    <p:sldId id="273" r:id="rId13"/>
    <p:sldId id="266" r:id="rId14"/>
    <p:sldId id="267" r:id="rId15"/>
    <p:sldId id="268" r:id="rId16"/>
    <p:sldId id="269" r:id="rId17"/>
    <p:sldId id="270" r:id="rId18"/>
  </p:sldIdLst>
  <p:sldSz cx="12192000" cy="6858000"/>
  <p:notesSz cx="6858000" cy="9144000"/>
  <p:embeddedFontLst>
    <p:embeddedFont>
      <p:font typeface="OPPOSans B" panose="020B0604020202020204" charset="-122"/>
      <p:regular r:id="rId20"/>
    </p:embeddedFont>
    <p:embeddedFont>
      <p:font typeface="OPPOSans L" panose="020B0604020202020204" charset="-122"/>
      <p:regular r:id="rId21"/>
    </p:embeddedFont>
    <p:embeddedFont>
      <p:font typeface="OPPOSans R" panose="020B0604020202020204" charset="-122"/>
      <p:regular r:id="rId22"/>
    </p:embeddedFont>
    <p:embeddedFont>
      <p:font typeface="Source Han Sans" panose="020B0604020202020204" charset="-128"/>
      <p:regular r:id="rId23"/>
    </p:embeddedFont>
    <p:embeddedFont>
      <p:font typeface="Source Han Sans CN Bold" panose="020B0604020202020204" charset="-128"/>
      <p:regular r:id="rId24"/>
    </p:embeddedFont>
    <p:embeddedFont>
      <p:font typeface="Alegreya Sans ExtraBold" panose="020B0604020202020204" charset="0"/>
      <p:regular r:id="rId25"/>
    </p:embeddedFont>
    <p:embeddedFont>
      <p:font typeface="Alibaba PuHuiTi"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207" autoAdjust="0"/>
  </p:normalViewPr>
  <p:slideViewPr>
    <p:cSldViewPr snapToGrid="0">
      <p:cViewPr varScale="1">
        <p:scale>
          <a:sx n="82" d="100"/>
          <a:sy n="82" d="100"/>
        </p:scale>
        <p:origin x="1674" y="8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380D78-A212-4997-89AC-F128211F2DD8}" type="datetimeFigureOut">
              <a:rPr lang="en-US" smtClean="0"/>
              <a:t>12/4/2024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0B8601-BC3A-4A3B-8104-F4CBF776B82E}" type="slidenum">
              <a:rPr lang="en-US" smtClean="0"/>
              <a:t>‹#›</a:t>
            </a:fld>
            <a:endParaRPr lang="en-US"/>
          </a:p>
        </p:txBody>
      </p:sp>
    </p:spTree>
    <p:extLst>
      <p:ext uri="{BB962C8B-B14F-4D97-AF65-F5344CB8AC3E}">
        <p14:creationId xmlns:p14="http://schemas.microsoft.com/office/powerpoint/2010/main" val="4213871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0B8601-BC3A-4A3B-8104-F4CBF776B82E}" type="slidenum">
              <a:rPr lang="en-US" smtClean="0"/>
              <a:t>1</a:t>
            </a:fld>
            <a:endParaRPr lang="en-US"/>
          </a:p>
        </p:txBody>
      </p:sp>
    </p:spTree>
    <p:extLst>
      <p:ext uri="{BB962C8B-B14F-4D97-AF65-F5344CB8AC3E}">
        <p14:creationId xmlns:p14="http://schemas.microsoft.com/office/powerpoint/2010/main" val="41578874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Reduced Data Needs</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Performs well with limited labeled data by leveraging knowledge from a larger, related dataset.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Faster and Cost-Effective Training</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Requires less training time and computational resources, making it efficient for resource-constrained environments.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Improved Performance</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Enhances accuracy in related tasks, as pre-learned features help generalize better in the target domain.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Cross-Domain Adaptability</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Works across various domains and modalities (e.g., images, text) with domain adaptation techniques.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Supports Few-Shot Learning</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Enables learning with minimal data, making it ideal for specialized or high-cost data fields.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As a result, deep transfer learning is an efficient, versatile approach that boosts performance and reduces costs, especially in data-limited scenarios.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7E0B8601-BC3A-4A3B-8104-F4CBF776B82E}" type="slidenum">
              <a:rPr lang="en-US" smtClean="0"/>
              <a:t>14</a:t>
            </a:fld>
            <a:endParaRPr lang="en-US"/>
          </a:p>
        </p:txBody>
      </p:sp>
    </p:spTree>
    <p:extLst>
      <p:ext uri="{BB962C8B-B14F-4D97-AF65-F5344CB8AC3E}">
        <p14:creationId xmlns:p14="http://schemas.microsoft.com/office/powerpoint/2010/main" val="1405832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In summary, the article emphasizes that </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Deep Transfer Learning</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is better suited than traditional TL for handling the complexity, variability, and high dimensionality of medical imaging data in kidney cancer diagnosis, leading to improved accuracy and adaptability in clinical applications.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7E0B8601-BC3A-4A3B-8104-F4CBF776B82E}" type="slidenum">
              <a:rPr lang="en-US" smtClean="0"/>
              <a:t>16</a:t>
            </a:fld>
            <a:endParaRPr lang="en-US"/>
          </a:p>
        </p:txBody>
      </p:sp>
    </p:spTree>
    <p:extLst>
      <p:ext uri="{BB962C8B-B14F-4D97-AF65-F5344CB8AC3E}">
        <p14:creationId xmlns:p14="http://schemas.microsoft.com/office/powerpoint/2010/main" val="3240808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Deep Transfer Learning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in data science refers to the process of applying knowledge gained from one domain or task to improve performance on a different, but related, domain or task. This is particularly useful when there is a lack of labeled data in the target domain, allowing models to leverage learned representations from a larger, labeled dataset in a similar source domain.</a:t>
            </a:r>
          </a:p>
          <a:p>
            <a:endParaRPr lang="en-US" dirty="0"/>
          </a:p>
        </p:txBody>
      </p:sp>
      <p:sp>
        <p:nvSpPr>
          <p:cNvPr id="4" name="Slide Number Placeholder 3"/>
          <p:cNvSpPr>
            <a:spLocks noGrp="1"/>
          </p:cNvSpPr>
          <p:nvPr>
            <p:ph type="sldNum" sz="quarter" idx="5"/>
          </p:nvPr>
        </p:nvSpPr>
        <p:spPr/>
        <p:txBody>
          <a:bodyPr/>
          <a:lstStyle/>
          <a:p>
            <a:fld id="{7E0B8601-BC3A-4A3B-8104-F4CBF776B82E}" type="slidenum">
              <a:rPr lang="en-US" smtClean="0"/>
              <a:t>3</a:t>
            </a:fld>
            <a:endParaRPr lang="en-US"/>
          </a:p>
        </p:txBody>
      </p:sp>
    </p:spTree>
    <p:extLst>
      <p:ext uri="{BB962C8B-B14F-4D97-AF65-F5344CB8AC3E}">
        <p14:creationId xmlns:p14="http://schemas.microsoft.com/office/powerpoint/2010/main" val="1505036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Deep learning is a branch of machine learning focused on using neural networks with multiple layers (hence "deep") to learn representations of data. These networks can automatically learn complex patterns and hierarchies within the data, making them powerful for tasks like image recognition, language processing, and speech analysis.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In deep learning, models are typically trained from scratch on large, labeled datasets. The goal is to optimize the model for a specific task within a single domain.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7E0B8601-BC3A-4A3B-8104-F4CBF776B82E}" type="slidenum">
              <a:rPr lang="en-US" smtClean="0"/>
              <a:t>6</a:t>
            </a:fld>
            <a:endParaRPr lang="en-US"/>
          </a:p>
        </p:txBody>
      </p:sp>
    </p:spTree>
    <p:extLst>
      <p:ext uri="{BB962C8B-B14F-4D97-AF65-F5344CB8AC3E}">
        <p14:creationId xmlns:p14="http://schemas.microsoft.com/office/powerpoint/2010/main" val="3826060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Deep Transfer Learning (DTL) is an extension of deep learning that leverages the representations learned by a deep learning model trained on one domain (the source domain) and applies it to another domain (the target domain).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In DTL, a deep model is usually pre-trained on a large, general dataset (e.g., ImageNet for images) and then adapted (or fine-tuned) for a new, potentially related task, often with limited data in the target domain.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The key idea behind DTL is to transfer knowledge learned by a deep network in one setting to improve performance in another setting, which may have a different data distribution or a limited amount of labeled data.</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7E0B8601-BC3A-4A3B-8104-F4CBF776B82E}" type="slidenum">
              <a:rPr lang="en-US" smtClean="0"/>
              <a:t>7</a:t>
            </a:fld>
            <a:endParaRPr lang="en-US"/>
          </a:p>
        </p:txBody>
      </p:sp>
    </p:spTree>
    <p:extLst>
      <p:ext uri="{BB962C8B-B14F-4D97-AF65-F5344CB8AC3E}">
        <p14:creationId xmlns:p14="http://schemas.microsoft.com/office/powerpoint/2010/main" val="3308789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Deep Transfer Learning (DTL) is an extension of deep learning that leverages the representations learned by a deep learning model trained on one domain (the source domain) and applies it to another domain (the target domain).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In DTL, a deep model is usually pre-trained on a large, general dataset (e.g., ImageNet for images) and then adapted (or fine-tuned) for a new, potentially related task, often with limited data in the target domain.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The key idea behind DTL is to transfer knowledge learned by a deep network in one setting to improve performance in another setting, which may have a different data distribution or a limited amount of labeled data.</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7E0B8601-BC3A-4A3B-8104-F4CBF776B82E}" type="slidenum">
              <a:rPr lang="en-US" smtClean="0"/>
              <a:t>8</a:t>
            </a:fld>
            <a:endParaRPr lang="en-US"/>
          </a:p>
        </p:txBody>
      </p:sp>
    </p:spTree>
    <p:extLst>
      <p:ext uri="{BB962C8B-B14F-4D97-AF65-F5344CB8AC3E}">
        <p14:creationId xmlns:p14="http://schemas.microsoft.com/office/powerpoint/2010/main" val="625465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In the article "Deep Transfer Learning for Kidney Cancer Diagnosis," the distinction between </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Deep Transfer Learning</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(DTL) and </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Transfer Learning</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(TL) centers around the use of </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deep learning architectures</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in DTL, which provides several key advantages over traditional TL methods.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7E0B8601-BC3A-4A3B-8104-F4CBF776B82E}" type="slidenum">
              <a:rPr lang="en-US" smtClean="0"/>
              <a:t>9</a:t>
            </a:fld>
            <a:endParaRPr lang="en-US"/>
          </a:p>
        </p:txBody>
      </p:sp>
    </p:spTree>
    <p:extLst>
      <p:ext uri="{BB962C8B-B14F-4D97-AF65-F5344CB8AC3E}">
        <p14:creationId xmlns:p14="http://schemas.microsoft.com/office/powerpoint/2010/main" val="126095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mj-lt"/>
              <a:buAutoNum type="arabicPeriod"/>
              <a:tabLst>
                <a:tab pos="457200" algn="l"/>
              </a:tabLst>
            </a:pP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Hierarchical Feature Learning</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Deep Transfer Learning leverages deep neural networks, which automatically learn hierarchical representations of data (from simple to complex features). This ability allows DTL to capture intricate patterns in medical images, such as textures and shapes relevant to kidney cancer diagnosis.</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In contrast, traditional TL approaches may rely on manually engineered features or shallow models, which lack the same depth of representation and may miss complex image characteristics important for accurate diagnosis.</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endParaRPr lang="en-US" sz="1200" kern="0" dirty="0">
              <a:effectLst/>
              <a:latin typeface="Times New Roman" panose="02020603050405020304" pitchFamily="18"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Hierarchical clustering works by first putting each data point in their own cluster and then merging clusters based on some rule, until there are only the wanted number of clusters remaining. For this to work, there needs to be a distance measure between the data points. With this distance measure d, we can define another distance measure between the clusters U and V using one of the following methods (linkages):</a:t>
            </a:r>
          </a:p>
          <a:p>
            <a:endParaRPr lang="en-US" dirty="0"/>
          </a:p>
          <a:p>
            <a:pPr marL="342900" marR="0" lvl="0" indent="-342900">
              <a:lnSpc>
                <a:spcPct val="107000"/>
              </a:lnSpc>
              <a:spcBef>
                <a:spcPts val="0"/>
              </a:spcBef>
              <a:spcAft>
                <a:spcPts val="800"/>
              </a:spcAft>
              <a:buFont typeface="+mj-lt"/>
              <a:buAutoNum type="arabicPeriod"/>
              <a:tabLst>
                <a:tab pos="457200" algn="l"/>
              </a:tabLst>
            </a:pP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Higher Performance on Complex Data</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DTL, with its deep neural network architecture, can handle complex, high-dimensional data like medical imaging (MRI, CT scans) more effectively. Deep networks are particularly suited for recognizing subtle variations in medical images, which is crucial in detecting early-stage cancers.</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a:p>
            <a:pPr>
              <a:spcAft>
                <a:spcPts val="0"/>
              </a:spcAft>
            </a:pPr>
            <a:endParaRPr lang="en-US" dirty="0">
              <a:effectLst/>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Standard TL methods may struggle with such high-dimensional data, as they are not inherently designed to model complex structures as effectively as deep networks.</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marR="0">
              <a:lnSpc>
                <a:spcPct val="107000"/>
              </a:lnSpc>
              <a:spcBef>
                <a:spcPts val="0"/>
              </a:spcBef>
              <a:spcAft>
                <a:spcPts val="800"/>
              </a:spcAf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startAt="2"/>
              <a:tabLst>
                <a:tab pos="457200" algn="l"/>
              </a:tabLst>
            </a:pP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Increased Adaptability for Medical Imaging</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DTL provides greater adaptability for various imaging modalities, allowing models to generalize more effectively across different types of medical images and even different imaging devices or protocols. By fine-tuning layers of a deep model pre-trained on a large, general dataset, DTL adapts well to domain-specific tasks in healthcare, like kidney cancer diagnosis.</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Traditional TL lacks this flexibility because it often does not have the multiple layers of abstraction that make deep networks effective in transferring learned representations across domains with complex, nuanced data.</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7E0B8601-BC3A-4A3B-8104-F4CBF776B82E}" type="slidenum">
              <a:rPr lang="en-US" smtClean="0"/>
              <a:t>10</a:t>
            </a:fld>
            <a:endParaRPr lang="en-US"/>
          </a:p>
        </p:txBody>
      </p:sp>
    </p:spTree>
    <p:extLst>
      <p:ext uri="{BB962C8B-B14F-4D97-AF65-F5344CB8AC3E}">
        <p14:creationId xmlns:p14="http://schemas.microsoft.com/office/powerpoint/2010/main" val="3928339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This survey in Deep Learning Transfer focused on the following data science technologies.</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457200" algn="l"/>
              </a:tabLst>
            </a:pP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Deep Learning Architectures</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The article discusses the use of various deep learning models, such as convolutional neural networks (CNNs), which are commonly applied in image recognition tasks, particularly for analyzing medical images like CT and MRI scans.</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These architectures are integral to deep transfer learning, as they provide the hierarchical feature extraction needed for complex visual data in medical diagnostics.</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marR="0">
              <a:lnSpc>
                <a:spcPct val="107000"/>
              </a:lnSpc>
              <a:spcBef>
                <a:spcPts val="0"/>
              </a:spcBef>
              <a:spcAft>
                <a:spcPts val="800"/>
              </a:spcAf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startAt="2"/>
              <a:tabLst>
                <a:tab pos="457200" algn="l"/>
              </a:tabLst>
            </a:pP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Transfer Learning Frameworks</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Transfer learning frameworks are central to the article, specifically how pre-trained models can be adapted from general image datasets (e.g., ImageNet) to medical imaging tasks for kidney cancer diagnosis. Techniques like fine-tuning and feature extraction are highlighted as practical approaches to leverage pre-trained models in a data-scarce medical domain.</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914400" marR="0">
              <a:lnSpc>
                <a:spcPct val="107000"/>
              </a:lnSpc>
              <a:spcBef>
                <a:spcPts val="0"/>
              </a:spcBef>
              <a:spcAft>
                <a:spcPts val="800"/>
              </a:spcAf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startAt="3"/>
              <a:tabLst>
                <a:tab pos="457200" algn="l"/>
              </a:tabLst>
            </a:pP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Domain Adaptation Techniques</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The article emphasizes domain adaptation methods, which are crucial for handling differences between source and target domains (e.g., general vs. medical images). It covers techniques like adversarial domain adaptation, instance reweighting, and Maximum Mean Discrepancy (MMD) to reduce distributional shifts between domains, enabling more accurate predictions in the target medical domain.</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marR="0">
              <a:lnSpc>
                <a:spcPct val="107000"/>
              </a:lnSpc>
              <a:spcBef>
                <a:spcPts val="0"/>
              </a:spcBef>
              <a:spcAft>
                <a:spcPts val="800"/>
              </a:spcAf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a:t>Maximum Mean Discrepancy (MMD)</a:t>
            </a:r>
            <a:r>
              <a:rPr lang="en-US" sz="1600" dirty="0"/>
              <a:t> is a statistical measure used to compare two probability distributions by evaluating the difference in their means when mapped into a high-dimensional reproducing kernel Hilbert space (RKHS). It is widely used in machine learning for tasks such as distribution comparison, generative model evaluation, and domain adaptation.</a:t>
            </a:r>
          </a:p>
          <a:p>
            <a:pPr marL="457200" marR="0">
              <a:lnSpc>
                <a:spcPct val="107000"/>
              </a:lnSpc>
              <a:spcBef>
                <a:spcPts val="0"/>
              </a:spcBef>
              <a:spcAft>
                <a:spcPts val="800"/>
              </a:spcAft>
            </a:pP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marR="0">
              <a:lnSpc>
                <a:spcPct val="107000"/>
              </a:lnSpc>
              <a:spcBef>
                <a:spcPts val="0"/>
              </a:spcBef>
              <a:spcAft>
                <a:spcPts val="800"/>
              </a:spcAft>
            </a:pP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startAt="4"/>
              <a:tabLst>
                <a:tab pos="457200" algn="l"/>
              </a:tabLst>
            </a:pP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Medical Imaging Technologies</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Various imaging modalities, including </a:t>
            </a: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CT scans, MRI, and ultrasound</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are discussed as primary sources of data for kidney cancer diagnosis. The article addresses the unique challenges and requirements of processing and analyzing these medical images using transfer learning and deep learning models.</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These technologies are combined to create effective diagnostic tools for kidney cancer, leveraging deep transfer learning to address the challenges of limited data availability and domain-specific complexities in medical imaging.</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7E0B8601-BC3A-4A3B-8104-F4CBF776B82E}" type="slidenum">
              <a:rPr lang="en-US" smtClean="0"/>
              <a:t>11</a:t>
            </a:fld>
            <a:endParaRPr lang="en-US"/>
          </a:p>
        </p:txBody>
      </p:sp>
    </p:spTree>
    <p:extLst>
      <p:ext uri="{BB962C8B-B14F-4D97-AF65-F5344CB8AC3E}">
        <p14:creationId xmlns:p14="http://schemas.microsoft.com/office/powerpoint/2010/main" val="60129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This survey in Deep Learning Transfer focused on the following data science technologies.</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457200" algn="l"/>
              </a:tabLst>
            </a:pP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Deep Learning Architectures</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The article discusses the use of various deep learning models, such as convolutional neural networks (CNNs), which are commonly applied in image recognition tasks, particularly for analyzing medical images like CT and MRI scans.</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These architectures are integral to deep transfer learning, as they provide the hierarchical feature extraction needed for complex visual data in medical diagnostics.</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marR="0">
              <a:lnSpc>
                <a:spcPct val="107000"/>
              </a:lnSpc>
              <a:spcBef>
                <a:spcPts val="0"/>
              </a:spcBef>
              <a:spcAft>
                <a:spcPts val="800"/>
              </a:spcAf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startAt="2"/>
              <a:tabLst>
                <a:tab pos="457200" algn="l"/>
              </a:tabLst>
            </a:pP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Transfer Learning Frameworks</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Transfer learning frameworks are central to the article, specifically how pre-trained models can be adapted from general image datasets (e.g., ImageNet) to medical imaging tasks for kidney cancer diagnosis. Techniques like fine-tuning and feature extraction are highlighted as practical approaches to leverage pre-trained models in a data-scarce medical domain.</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914400" marR="0">
              <a:lnSpc>
                <a:spcPct val="107000"/>
              </a:lnSpc>
              <a:spcBef>
                <a:spcPts val="0"/>
              </a:spcBef>
              <a:spcAft>
                <a:spcPts val="800"/>
              </a:spcAf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startAt="3"/>
              <a:tabLst>
                <a:tab pos="457200" algn="l"/>
              </a:tabLst>
            </a:pP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Domain Adaptation Techniques</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The article emphasizes domain adaptation methods, which are crucial for handling differences between source and target domains (e.g., general vs. medical images). It covers techniques like adversarial domain adaptation, instance reweighting, and Maximum Mean Discrepancy (MMD) to reduce distributional shifts between domains, enabling more accurate predictions in the target medical domain.</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marR="0">
              <a:lnSpc>
                <a:spcPct val="107000"/>
              </a:lnSpc>
              <a:spcBef>
                <a:spcPts val="0"/>
              </a:spcBef>
              <a:spcAft>
                <a:spcPts val="800"/>
              </a:spcAf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startAt="4"/>
              <a:tabLst>
                <a:tab pos="457200" algn="l"/>
              </a:tabLst>
            </a:pP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Medical Imaging Technologies</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Various imaging modalities, including </a:t>
            </a: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CT scans, MRI, and ultrasound</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are discussed as primary sources of data for kidney cancer diagnosis. The article addresses the unique challenges and requirements of processing and analyzing these medical images using transfer learning and deep learning models.</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These technologies are combined to create effective diagnostic tools for kidney cancer, leveraging deep transfer learning to address the challenges of limited data availability and domain-specific complexities in medical imaging.</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7E0B8601-BC3A-4A3B-8104-F4CBF776B82E}" type="slidenum">
              <a:rPr lang="en-US" smtClean="0"/>
              <a:t>12</a:t>
            </a:fld>
            <a:endParaRPr lang="en-US"/>
          </a:p>
        </p:txBody>
      </p:sp>
    </p:spTree>
    <p:extLst>
      <p:ext uri="{BB962C8B-B14F-4D97-AF65-F5344CB8AC3E}">
        <p14:creationId xmlns:p14="http://schemas.microsoft.com/office/powerpoint/2010/main" val="1240924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hyperlink" Target="https://arxiv.org/search/eess?searchtype=author&amp;query=Atalla,+S" TargetMode="External"/><Relationship Id="rId3" Type="http://schemas.openxmlformats.org/officeDocument/2006/relationships/image" Target="../media/image13.png"/><Relationship Id="rId7" Type="http://schemas.openxmlformats.org/officeDocument/2006/relationships/hyperlink" Target="https://arxiv.org/search/eess?searchtype=author&amp;query=Boukabou,+A"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s://arxiv.org/search/eess?searchtype=author&amp;query=Himeur,+Y" TargetMode="External"/><Relationship Id="rId11" Type="http://schemas.openxmlformats.org/officeDocument/2006/relationships/hyperlink" Target="https://arxiv.org/abs/2408.04318" TargetMode="External"/><Relationship Id="rId5" Type="http://schemas.openxmlformats.org/officeDocument/2006/relationships/hyperlink" Target="https://arxiv.org/search/eess?searchtype=author&amp;query=Kheddar,+H" TargetMode="External"/><Relationship Id="rId10" Type="http://schemas.openxmlformats.org/officeDocument/2006/relationships/hyperlink" Target="https://arxiv.org/search/eess?searchtype=author&amp;query=Al-Ahmad,+H" TargetMode="External"/><Relationship Id="rId4" Type="http://schemas.openxmlformats.org/officeDocument/2006/relationships/hyperlink" Target="https://arxiv.org/search/eess?searchtype=author&amp;query=Habchi,+Y" TargetMode="External"/><Relationship Id="rId9" Type="http://schemas.openxmlformats.org/officeDocument/2006/relationships/hyperlink" Target="https://arxiv.org/search/eess?searchtype=author&amp;query=Mansoor,+W"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5.jpg"/><Relationship Id="rId4" Type="http://schemas.openxmlformats.org/officeDocument/2006/relationships/image" Target="../media/image14.jp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368490" y="-2"/>
            <a:ext cx="11823510" cy="6858001"/>
          </a:xfrm>
          <a:custGeom>
            <a:avLst/>
            <a:gdLst>
              <a:gd name="connsiteX0" fmla="*/ 246382 w 4629149"/>
              <a:gd name="connsiteY0" fmla="*/ 0 h 2014736"/>
              <a:gd name="connsiteX1" fmla="*/ 4629149 w 4629149"/>
              <a:gd name="connsiteY1" fmla="*/ 0 h 2014736"/>
              <a:gd name="connsiteX2" fmla="*/ 4629149 w 4629149"/>
              <a:gd name="connsiteY2" fmla="*/ 2014736 h 2014736"/>
              <a:gd name="connsiteX3" fmla="*/ 246382 w 4629149"/>
              <a:gd name="connsiteY3" fmla="*/ 2014736 h 2014736"/>
              <a:gd name="connsiteX4" fmla="*/ 0 w 4629149"/>
              <a:gd name="connsiteY4" fmla="*/ 1768354 h 2014736"/>
              <a:gd name="connsiteX5" fmla="*/ 0 w 4629149"/>
              <a:gd name="connsiteY5" fmla="*/ 246382 h 2014736"/>
              <a:gd name="connsiteX6" fmla="*/ 246382 w 4629149"/>
              <a:gd name="connsiteY6" fmla="*/ 0 h 2014736"/>
            </a:gdLst>
            <a:ahLst/>
            <a:cxnLst/>
            <a:rect l="l" t="t" r="r" b="b"/>
            <a:pathLst>
              <a:path w="4629149" h="2014736">
                <a:moveTo>
                  <a:pt x="246382" y="0"/>
                </a:moveTo>
                <a:lnTo>
                  <a:pt x="4629149" y="0"/>
                </a:lnTo>
                <a:lnTo>
                  <a:pt x="4629149" y="2014736"/>
                </a:lnTo>
                <a:lnTo>
                  <a:pt x="246382" y="2014736"/>
                </a:lnTo>
                <a:cubicBezTo>
                  <a:pt x="110309" y="2014736"/>
                  <a:pt x="0" y="1904427"/>
                  <a:pt x="0" y="1768354"/>
                </a:cubicBezTo>
                <a:lnTo>
                  <a:pt x="0" y="246382"/>
                </a:lnTo>
                <a:cubicBezTo>
                  <a:pt x="0" y="110309"/>
                  <a:pt x="110309" y="0"/>
                  <a:pt x="246382" y="0"/>
                </a:cubicBezTo>
                <a:close/>
              </a:path>
            </a:pathLst>
          </a:custGeom>
          <a:gradFill>
            <a:gsLst>
              <a:gs pos="0">
                <a:schemeClr val="bg1"/>
              </a:gs>
              <a:gs pos="100000">
                <a:schemeClr val="accent1"/>
              </a:gs>
            </a:gsLst>
            <a:lin ang="0" scaled="0"/>
          </a:gradFill>
          <a:ln w="12700" cap="sq">
            <a:noFill/>
            <a:miter/>
          </a:ln>
          <a:effectLst>
            <a:outerShdw blurRad="190500" dist="190500" dir="2700000" algn="tl" rotWithShape="0">
              <a:schemeClr val="accent1">
                <a:alpha val="20000"/>
              </a:schemeClr>
            </a:outerShdw>
          </a:effectLst>
        </p:spPr>
        <p:txBody>
          <a:bodyPr vert="horz" wrap="square" lIns="91440" tIns="45720" rIns="91440" bIns="45720" rtlCol="0" anchor="ctr"/>
          <a:lstStyle/>
          <a:p>
            <a:pPr algn="ctr"/>
            <a:endParaRPr kumimoji="1" lang="zh-CN" altLang="en-US"/>
          </a:p>
        </p:txBody>
      </p:sp>
      <p:sp>
        <p:nvSpPr>
          <p:cNvPr id="3" name="标题 1"/>
          <p:cNvSpPr txBox="1"/>
          <p:nvPr/>
        </p:nvSpPr>
        <p:spPr>
          <a:xfrm>
            <a:off x="5805042" y="3824009"/>
            <a:ext cx="1588201" cy="1916092"/>
          </a:xfrm>
          <a:prstGeom prst="roundRect">
            <a:avLst>
              <a:gd name="adj" fmla="val 11199"/>
            </a:avLst>
          </a:prstGeom>
          <a:gradFill>
            <a:gsLst>
              <a:gs pos="0">
                <a:schemeClr val="bg1">
                  <a:alpha val="0"/>
                </a:schemeClr>
              </a:gs>
              <a:gs pos="100000">
                <a:schemeClr val="accent1">
                  <a:lumMod val="20000"/>
                  <a:lumOff val="80000"/>
                </a:schemeClr>
              </a:gs>
            </a:gsLst>
            <a:lin ang="0" scaled="0"/>
          </a:gradFill>
          <a:ln w="12700" cap="sq">
            <a:noFill/>
            <a:miter/>
          </a:ln>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658813" y="5406490"/>
            <a:ext cx="4558054" cy="3249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0" y="1616243"/>
            <a:ext cx="237491" cy="2010833"/>
          </a:xfrm>
          <a:custGeom>
            <a:avLst/>
            <a:gdLst>
              <a:gd name="connsiteX0" fmla="*/ 0 w 237491"/>
              <a:gd name="connsiteY0" fmla="*/ 0 h 2010833"/>
              <a:gd name="connsiteX1" fmla="*/ 32399 w 237491"/>
              <a:gd name="connsiteY1" fmla="*/ 3267 h 2010833"/>
              <a:gd name="connsiteX2" fmla="*/ 237491 w 237491"/>
              <a:gd name="connsiteY2" fmla="*/ 254906 h 2010833"/>
              <a:gd name="connsiteX3" fmla="*/ 237490 w 237491"/>
              <a:gd name="connsiteY3" fmla="*/ 1755927 h 2010833"/>
              <a:gd name="connsiteX4" fmla="*/ 32398 w 237491"/>
              <a:gd name="connsiteY4" fmla="*/ 2007567 h 2010833"/>
              <a:gd name="connsiteX5" fmla="*/ 0 w 237491"/>
              <a:gd name="connsiteY5" fmla="*/ 2010833 h 2010833"/>
            </a:gdLst>
            <a:ahLst/>
            <a:cxnLst/>
            <a:rect l="l" t="t" r="r" b="b"/>
            <a:pathLst>
              <a:path w="237491" h="2010833">
                <a:moveTo>
                  <a:pt x="0" y="0"/>
                </a:moveTo>
                <a:lnTo>
                  <a:pt x="32399" y="3267"/>
                </a:lnTo>
                <a:cubicBezTo>
                  <a:pt x="149445" y="27218"/>
                  <a:pt x="237491" y="130780"/>
                  <a:pt x="237491" y="254906"/>
                </a:cubicBezTo>
                <a:cubicBezTo>
                  <a:pt x="237491" y="755246"/>
                  <a:pt x="237490" y="1255587"/>
                  <a:pt x="237490" y="1755927"/>
                </a:cubicBezTo>
                <a:cubicBezTo>
                  <a:pt x="237490" y="1880054"/>
                  <a:pt x="149444" y="1983616"/>
                  <a:pt x="32398" y="2007567"/>
                </a:cubicBezTo>
                <a:lnTo>
                  <a:pt x="0" y="2010833"/>
                </a:lnTo>
                <a:close/>
              </a:path>
            </a:pathLst>
          </a:custGeom>
          <a:gradFill>
            <a:gsLst>
              <a:gs pos="30000">
                <a:schemeClr val="accent1"/>
              </a:gs>
              <a:gs pos="100000">
                <a:schemeClr val="accent1">
                  <a:lumMod val="40000"/>
                  <a:lumOff val="60000"/>
                </a:schemeClr>
              </a:gs>
            </a:gsLst>
            <a:lin ang="0" scaled="0"/>
          </a:gradFill>
          <a:ln w="12700" cap="sq">
            <a:solidFill>
              <a:schemeClr val="accent1">
                <a:lumMod val="60000"/>
                <a:lumOff val="40000"/>
              </a:schemeClr>
            </a:solidFill>
            <a:miter/>
          </a:ln>
          <a:effectLst>
            <a:outerShdw blurRad="190500" dist="190500" dir="2700000" algn="tl" rotWithShape="0">
              <a:schemeClr val="accent1">
                <a:alpha val="20000"/>
              </a:schemeClr>
            </a:outerShdw>
          </a:effectLst>
        </p:spPr>
        <p:txBody>
          <a:bodyPr vert="horz" wrap="square" lIns="91440" tIns="45720" rIns="91440" bIns="45720" rtlCol="0" anchor="ctr"/>
          <a:lstStyle/>
          <a:p>
            <a:pPr algn="ctr"/>
            <a:endParaRPr kumimoji="1" lang="zh-CN" altLang="en-US"/>
          </a:p>
        </p:txBody>
      </p:sp>
      <p:sp>
        <p:nvSpPr>
          <p:cNvPr id="6" name="标题 1"/>
          <p:cNvSpPr txBox="1"/>
          <p:nvPr/>
        </p:nvSpPr>
        <p:spPr>
          <a:xfrm>
            <a:off x="7859806" y="1550759"/>
            <a:ext cx="4332194" cy="2154466"/>
          </a:xfrm>
          <a:custGeom>
            <a:avLst/>
            <a:gdLst>
              <a:gd name="connsiteX0" fmla="*/ 246382 w 4629149"/>
              <a:gd name="connsiteY0" fmla="*/ 0 h 2014736"/>
              <a:gd name="connsiteX1" fmla="*/ 4629149 w 4629149"/>
              <a:gd name="connsiteY1" fmla="*/ 0 h 2014736"/>
              <a:gd name="connsiteX2" fmla="*/ 4629149 w 4629149"/>
              <a:gd name="connsiteY2" fmla="*/ 2014736 h 2014736"/>
              <a:gd name="connsiteX3" fmla="*/ 246382 w 4629149"/>
              <a:gd name="connsiteY3" fmla="*/ 2014736 h 2014736"/>
              <a:gd name="connsiteX4" fmla="*/ 0 w 4629149"/>
              <a:gd name="connsiteY4" fmla="*/ 1768354 h 2014736"/>
              <a:gd name="connsiteX5" fmla="*/ 0 w 4629149"/>
              <a:gd name="connsiteY5" fmla="*/ 246382 h 2014736"/>
              <a:gd name="connsiteX6" fmla="*/ 246382 w 4629149"/>
              <a:gd name="connsiteY6" fmla="*/ 0 h 2014736"/>
            </a:gdLst>
            <a:ahLst/>
            <a:cxnLst/>
            <a:rect l="l" t="t" r="r" b="b"/>
            <a:pathLst>
              <a:path w="4629149" h="2014736">
                <a:moveTo>
                  <a:pt x="246382" y="0"/>
                </a:moveTo>
                <a:lnTo>
                  <a:pt x="4629149" y="0"/>
                </a:lnTo>
                <a:lnTo>
                  <a:pt x="4629149" y="2014736"/>
                </a:lnTo>
                <a:lnTo>
                  <a:pt x="246382" y="2014736"/>
                </a:lnTo>
                <a:cubicBezTo>
                  <a:pt x="110309" y="2014736"/>
                  <a:pt x="0" y="1904427"/>
                  <a:pt x="0" y="1768354"/>
                </a:cubicBezTo>
                <a:lnTo>
                  <a:pt x="0" y="246382"/>
                </a:lnTo>
                <a:cubicBezTo>
                  <a:pt x="0" y="110309"/>
                  <a:pt x="110309" y="0"/>
                  <a:pt x="246382" y="0"/>
                </a:cubicBezTo>
                <a:close/>
              </a:path>
            </a:pathLst>
          </a:custGeom>
          <a:gradFill>
            <a:gsLst>
              <a:gs pos="30000">
                <a:schemeClr val="accent1"/>
              </a:gs>
              <a:gs pos="100000">
                <a:schemeClr val="accent1">
                  <a:lumMod val="40000"/>
                  <a:lumOff val="60000"/>
                </a:schemeClr>
              </a:gs>
            </a:gsLst>
            <a:lin ang="0" scaled="0"/>
          </a:gradFill>
          <a:ln w="12700" cap="sq">
            <a:solidFill>
              <a:schemeClr val="accent1">
                <a:lumMod val="60000"/>
                <a:lumOff val="40000"/>
              </a:schemeClr>
            </a:solidFill>
            <a:miter/>
          </a:ln>
          <a:effectLst>
            <a:outerShdw blurRad="190500" dist="190500" dir="2700000" algn="tl" rotWithShape="0">
              <a:schemeClr val="accent1">
                <a:alpha val="20000"/>
              </a:schemeClr>
            </a:outerShdw>
          </a:effectLst>
        </p:spPr>
        <p:txBody>
          <a:bodyPr vert="horz" wrap="square" lIns="91440" tIns="45720" rIns="91440" bIns="45720" rtlCol="0" anchor="ctr"/>
          <a:lstStyle/>
          <a:p>
            <a:pPr algn="ctr"/>
            <a:endParaRPr kumimoji="1" lang="zh-CN" altLang="en-US"/>
          </a:p>
        </p:txBody>
      </p:sp>
      <p:sp>
        <p:nvSpPr>
          <p:cNvPr id="7" name="标题 1"/>
          <p:cNvSpPr txBox="1"/>
          <p:nvPr/>
        </p:nvSpPr>
        <p:spPr>
          <a:xfrm>
            <a:off x="0" y="-1"/>
            <a:ext cx="237492" cy="3705225"/>
          </a:xfrm>
          <a:custGeom>
            <a:avLst/>
            <a:gdLst>
              <a:gd name="connsiteX0" fmla="*/ 0 w 237492"/>
              <a:gd name="connsiteY0" fmla="*/ 0 h 3621764"/>
              <a:gd name="connsiteX1" fmla="*/ 237492 w 237492"/>
              <a:gd name="connsiteY1" fmla="*/ 0 h 3621764"/>
              <a:gd name="connsiteX2" fmla="*/ 237491 w 237492"/>
              <a:gd name="connsiteY2" fmla="*/ 3336881 h 3621764"/>
              <a:gd name="connsiteX3" fmla="*/ 5780 w 237492"/>
              <a:gd name="connsiteY3" fmla="*/ 3621181 h 3621764"/>
              <a:gd name="connsiteX4" fmla="*/ 0 w 237492"/>
              <a:gd name="connsiteY4" fmla="*/ 3621764 h 3621764"/>
            </a:gdLst>
            <a:ahLst/>
            <a:cxnLst/>
            <a:rect l="l" t="t" r="r" b="b"/>
            <a:pathLst>
              <a:path w="237492" h="3621764">
                <a:moveTo>
                  <a:pt x="0" y="0"/>
                </a:moveTo>
                <a:lnTo>
                  <a:pt x="237492" y="0"/>
                </a:lnTo>
                <a:lnTo>
                  <a:pt x="237491" y="3336881"/>
                </a:lnTo>
                <a:cubicBezTo>
                  <a:pt x="237491" y="3477118"/>
                  <a:pt x="138017" y="3594122"/>
                  <a:pt x="5780" y="3621181"/>
                </a:cubicBezTo>
                <a:lnTo>
                  <a:pt x="0" y="3621764"/>
                </a:lnTo>
                <a:close/>
              </a:path>
            </a:pathLst>
          </a:custGeom>
          <a:gradFill>
            <a:gsLst>
              <a:gs pos="30000">
                <a:schemeClr val="accent1"/>
              </a:gs>
              <a:gs pos="100000">
                <a:schemeClr val="accent1">
                  <a:lumMod val="40000"/>
                  <a:lumOff val="60000"/>
                </a:schemeClr>
              </a:gs>
            </a:gsLst>
            <a:lin ang="0" scaled="0"/>
          </a:gradFill>
          <a:ln w="12700" cap="sq">
            <a:solidFill>
              <a:schemeClr val="accent1">
                <a:lumMod val="60000"/>
                <a:lumOff val="40000"/>
              </a:schemeClr>
            </a:solidFill>
            <a:miter/>
          </a:ln>
          <a:effectLst>
            <a:outerShdw blurRad="190500" dist="190500" dir="2700000" algn="tl" rotWithShape="0">
              <a:schemeClr val="accent1">
                <a:alpha val="20000"/>
              </a:schemeClr>
            </a:outerShdw>
          </a:effectLst>
        </p:spPr>
        <p:txBody>
          <a:bodyPr vert="horz" wrap="square" lIns="91440" tIns="45720" rIns="91440" bIns="45720" rtlCol="0" anchor="ctr"/>
          <a:lstStyle/>
          <a:p>
            <a:pPr algn="ctr"/>
            <a:endParaRPr kumimoji="1" lang="zh-CN" altLang="en-US"/>
          </a:p>
        </p:txBody>
      </p:sp>
      <p:sp>
        <p:nvSpPr>
          <p:cNvPr id="8" name="标题 1"/>
          <p:cNvSpPr txBox="1"/>
          <p:nvPr/>
        </p:nvSpPr>
        <p:spPr>
          <a:xfrm>
            <a:off x="724217" y="1381539"/>
            <a:ext cx="5853218" cy="3814203"/>
          </a:xfrm>
          <a:prstGeom prst="rect">
            <a:avLst/>
          </a:prstGeom>
          <a:noFill/>
          <a:ln>
            <a:noFill/>
          </a:ln>
        </p:spPr>
        <p:txBody>
          <a:bodyPr vert="horz" wrap="square" lIns="0" tIns="0" rIns="0" bIns="0" rtlCol="0" anchor="ctr"/>
          <a:lstStyle/>
          <a:p>
            <a:pPr algn="l"/>
            <a:r>
              <a:rPr kumimoji="1" lang="en-US" altLang="zh-CN" sz="4500">
                <a:ln w="12700">
                  <a:noFill/>
                </a:ln>
                <a:solidFill>
                  <a:srgbClr val="A96377">
                    <a:alpha val="100000"/>
                  </a:srgbClr>
                </a:solidFill>
                <a:latin typeface="Alegreya Sans ExtraBold"/>
                <a:ea typeface="Alegreya Sans ExtraBold"/>
                <a:cs typeface="Alegreya Sans ExtraBold"/>
              </a:rPr>
              <a:t>Iterative Data Processing with Deep Transfer Learning</a:t>
            </a:r>
            <a:endParaRPr kumimoji="1" lang="zh-CN" altLang="en-US"/>
          </a:p>
        </p:txBody>
      </p:sp>
      <p:sp>
        <p:nvSpPr>
          <p:cNvPr id="9" name="标题 1"/>
          <p:cNvSpPr txBox="1"/>
          <p:nvPr/>
        </p:nvSpPr>
        <p:spPr>
          <a:xfrm>
            <a:off x="768794" y="5401547"/>
            <a:ext cx="4508159" cy="338554"/>
          </a:xfrm>
          <a:prstGeom prst="rect">
            <a:avLst/>
          </a:prstGeom>
          <a:noFill/>
          <a:ln>
            <a:noFill/>
          </a:ln>
        </p:spPr>
        <p:txBody>
          <a:bodyPr vert="horz" wrap="square" lIns="91440" tIns="45720" rIns="91440" bIns="45720" rtlCol="0" anchor="t"/>
          <a:lstStyle/>
          <a:p>
            <a:pPr algn="r"/>
            <a:r>
              <a:rPr kumimoji="1" lang="en-US" altLang="zh-CN" sz="1600">
                <a:ln w="12700">
                  <a:noFill/>
                </a:ln>
                <a:solidFill>
                  <a:srgbClr val="FFFFFF">
                    <a:alpha val="100000"/>
                  </a:srgbClr>
                </a:solidFill>
                <a:latin typeface="OPPOSans R"/>
                <a:ea typeface="OPPOSans R"/>
                <a:cs typeface="OPPOSans R"/>
              </a:rPr>
              <a:t>   Tonja Jean</a:t>
            </a:r>
            <a:endParaRPr kumimoji="1" lang="zh-CN" altLang="en-US"/>
          </a:p>
        </p:txBody>
      </p:sp>
      <p:sp>
        <p:nvSpPr>
          <p:cNvPr id="10" name="标题 1"/>
          <p:cNvSpPr txBox="1"/>
          <p:nvPr/>
        </p:nvSpPr>
        <p:spPr>
          <a:xfrm>
            <a:off x="6975134" y="739588"/>
            <a:ext cx="4206096" cy="5394512"/>
          </a:xfrm>
          <a:prstGeom prst="roundRect">
            <a:avLst>
              <a:gd name="adj" fmla="val 9196"/>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pic>
        <p:nvPicPr>
          <p:cNvPr id="11" name="Picture 10"/>
          <p:cNvPicPr>
            <a:picLocks noChangeAspect="1"/>
          </p:cNvPicPr>
          <p:nvPr/>
        </p:nvPicPr>
        <p:blipFill>
          <a:blip r:embed="rId3">
            <a:alphaModFix/>
          </a:blip>
          <a:srcRect l="15266" t="319" r="6995" b="18761"/>
          <a:stretch>
            <a:fillRect/>
          </a:stretch>
        </p:blipFill>
        <p:spPr>
          <a:xfrm>
            <a:off x="7067750" y="858372"/>
            <a:ext cx="4020864" cy="5156944"/>
          </a:xfrm>
          <a:custGeom>
            <a:avLst/>
            <a:gdLst/>
            <a:ahLst/>
            <a:cxnLst/>
            <a:rect l="l" t="t" r="r" b="b"/>
            <a:pathLst>
              <a:path w="4025900" h="5156200">
                <a:moveTo>
                  <a:pt x="369759" y="0"/>
                </a:moveTo>
                <a:lnTo>
                  <a:pt x="3651105" y="0"/>
                </a:lnTo>
                <a:cubicBezTo>
                  <a:pt x="3855317" y="0"/>
                  <a:pt x="4020864" y="165547"/>
                  <a:pt x="4020864" y="369759"/>
                </a:cubicBezTo>
                <a:lnTo>
                  <a:pt x="4020864" y="4787185"/>
                </a:lnTo>
                <a:cubicBezTo>
                  <a:pt x="4020864" y="4991397"/>
                  <a:pt x="3855317" y="5156944"/>
                  <a:pt x="3651105" y="5156944"/>
                </a:cubicBezTo>
                <a:lnTo>
                  <a:pt x="369759" y="5156944"/>
                </a:lnTo>
                <a:cubicBezTo>
                  <a:pt x="165547" y="5156944"/>
                  <a:pt x="0" y="4991397"/>
                  <a:pt x="0" y="4787185"/>
                </a:cubicBezTo>
                <a:lnTo>
                  <a:pt x="0" y="369759"/>
                </a:lnTo>
                <a:cubicBezTo>
                  <a:pt x="0" y="165547"/>
                  <a:pt x="165547" y="0"/>
                  <a:pt x="369759" y="0"/>
                </a:cubicBezTo>
                <a:close/>
              </a:path>
            </a:pathLst>
          </a:cu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8087224" y="4850754"/>
            <a:ext cx="861324" cy="508944"/>
          </a:xfrm>
          <a:prstGeom prst="rightArrow">
            <a:avLst/>
          </a:prstGeom>
          <a:gradFill>
            <a:gsLst>
              <a:gs pos="0">
                <a:schemeClr val="bg1"/>
              </a:gs>
              <a:gs pos="100000">
                <a:schemeClr val="accent1">
                  <a:lumMod val="50000"/>
                </a:schemeClr>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9033036" y="4665070"/>
            <a:ext cx="2612864" cy="276999"/>
          </a:xfrm>
          <a:prstGeom prst="rect">
            <a:avLst/>
          </a:prstGeom>
          <a:noFill/>
          <a:ln cap="sq">
            <a:noFill/>
          </a:ln>
          <a:effectLst/>
        </p:spPr>
        <p:txBody>
          <a:bodyPr vert="horz" wrap="square" lIns="0" tIns="0" rIns="0" bIns="0" rtlCol="0" anchor="b"/>
          <a:lstStyle/>
          <a:p>
            <a:pPr algn="l"/>
            <a:r>
              <a:rPr kumimoji="1" lang="en-US" altLang="zh-CN" sz="968">
                <a:ln w="12700">
                  <a:noFill/>
                </a:ln>
                <a:solidFill>
                  <a:srgbClr val="000000">
                    <a:alpha val="100000"/>
                  </a:srgbClr>
                </a:solidFill>
                <a:latin typeface="Source Han Sans CN Bold"/>
                <a:ea typeface="Source Han Sans CN Bold"/>
                <a:cs typeface="Source Han Sans CN Bold"/>
              </a:rPr>
              <a:t>Increased Adaptability for Medical Imaging</a:t>
            </a:r>
            <a:endParaRPr kumimoji="1" lang="zh-CN" altLang="en-US"/>
          </a:p>
        </p:txBody>
      </p:sp>
      <p:sp>
        <p:nvSpPr>
          <p:cNvPr id="4" name="标题 1"/>
          <p:cNvSpPr txBox="1"/>
          <p:nvPr/>
        </p:nvSpPr>
        <p:spPr>
          <a:xfrm>
            <a:off x="9033037" y="4998897"/>
            <a:ext cx="2616674" cy="1135203"/>
          </a:xfrm>
          <a:prstGeom prst="rect">
            <a:avLst/>
          </a:prstGeom>
          <a:noFill/>
          <a:ln>
            <a:noFill/>
          </a:ln>
        </p:spPr>
        <p:txBody>
          <a:bodyPr vert="horz" wrap="square" lIns="0" tIns="0" rIns="0" bIns="0" rtlCol="0" anchor="t"/>
          <a:lstStyle/>
          <a:p>
            <a:pPr algn="l"/>
            <a:r>
              <a:rPr kumimoji="1" lang="en-US" altLang="zh-CN" sz="971">
                <a:ln w="12700">
                  <a:noFill/>
                </a:ln>
                <a:solidFill>
                  <a:srgbClr val="000000">
                    <a:alpha val="100000"/>
                  </a:srgbClr>
                </a:solidFill>
                <a:latin typeface="Source Han Sans"/>
                <a:ea typeface="Source Han Sans"/>
                <a:cs typeface="Source Han Sans"/>
              </a:rPr>
              <a:t>Generalizes effectively across different imaging modalities and protocols.
Fine- tuning layers of a pre- trained model adapts well to healthcare tasks.
Traditional TL lacks the flexibility and multiple layers of abstraction.</a:t>
            </a:r>
            <a:endParaRPr kumimoji="1" lang="zh-CN" altLang="en-US"/>
          </a:p>
        </p:txBody>
      </p:sp>
      <p:sp>
        <p:nvSpPr>
          <p:cNvPr id="5" name="标题 1"/>
          <p:cNvSpPr txBox="1"/>
          <p:nvPr/>
        </p:nvSpPr>
        <p:spPr>
          <a:xfrm>
            <a:off x="4218724" y="4226416"/>
            <a:ext cx="3603625" cy="346075"/>
          </a:xfrm>
          <a:custGeom>
            <a:avLst/>
            <a:gdLst>
              <a:gd name="T0" fmla="*/ 959 w 959"/>
              <a:gd name="T1" fmla="*/ 92 h 92"/>
              <a:gd name="T2" fmla="*/ 148 w 959"/>
              <a:gd name="T3" fmla="*/ 92 h 92"/>
              <a:gd name="T4" fmla="*/ 0 w 959"/>
              <a:gd name="T5" fmla="*/ 0 h 92"/>
              <a:gd name="T6" fmla="*/ 812 w 959"/>
              <a:gd name="T7" fmla="*/ 0 h 92"/>
              <a:gd name="T8" fmla="*/ 959 w 959"/>
              <a:gd name="T9" fmla="*/ 92 h 92"/>
            </a:gdLst>
            <a:ahLst/>
            <a:cxnLst/>
            <a:rect l="0" t="0" r="r" b="b"/>
            <a:pathLst>
              <a:path w="959" h="92">
                <a:moveTo>
                  <a:pt x="959" y="92"/>
                </a:moveTo>
                <a:cubicBezTo>
                  <a:pt x="148" y="92"/>
                  <a:pt x="148" y="92"/>
                  <a:pt x="148" y="92"/>
                </a:cubicBezTo>
                <a:cubicBezTo>
                  <a:pt x="0" y="0"/>
                  <a:pt x="0" y="0"/>
                  <a:pt x="0" y="0"/>
                </a:cubicBezTo>
                <a:cubicBezTo>
                  <a:pt x="812" y="0"/>
                  <a:pt x="812" y="0"/>
                  <a:pt x="812" y="0"/>
                </a:cubicBezTo>
                <a:cubicBezTo>
                  <a:pt x="812" y="0"/>
                  <a:pt x="958" y="91"/>
                  <a:pt x="959" y="92"/>
                </a:cubicBezTo>
                <a:close/>
              </a:path>
            </a:pathLst>
          </a:custGeom>
          <a:solidFill>
            <a:schemeClr val="accent1">
              <a:lumMod val="50000"/>
            </a:schemeClr>
          </a:solidFill>
          <a:ln cap="sq">
            <a:noFill/>
          </a:ln>
        </p:spPr>
        <p:txBody>
          <a:bodyPr vert="horz" wrap="square" lIns="91440" tIns="45720" rIns="91440" bIns="45720" rtlCol="0" anchor="t"/>
          <a:lstStyle/>
          <a:p>
            <a:pPr algn="l"/>
            <a:endParaRPr kumimoji="1" lang="zh-CN" altLang="en-US"/>
          </a:p>
        </p:txBody>
      </p:sp>
      <p:sp>
        <p:nvSpPr>
          <p:cNvPr id="6" name="标题 1"/>
          <p:cNvSpPr txBox="1"/>
          <p:nvPr/>
        </p:nvSpPr>
        <p:spPr>
          <a:xfrm>
            <a:off x="5180749" y="2638916"/>
            <a:ext cx="1698625" cy="331788"/>
          </a:xfrm>
          <a:custGeom>
            <a:avLst/>
            <a:gdLst>
              <a:gd name="T0" fmla="*/ 452 w 452"/>
              <a:gd name="T1" fmla="*/ 88 h 88"/>
              <a:gd name="T2" fmla="*/ 146 w 452"/>
              <a:gd name="T3" fmla="*/ 88 h 88"/>
              <a:gd name="T4" fmla="*/ 0 w 452"/>
              <a:gd name="T5" fmla="*/ 0 h 88"/>
              <a:gd name="T6" fmla="*/ 307 w 452"/>
              <a:gd name="T7" fmla="*/ 0 h 88"/>
              <a:gd name="T8" fmla="*/ 452 w 452"/>
              <a:gd name="T9" fmla="*/ 88 h 88"/>
            </a:gdLst>
            <a:ahLst/>
            <a:cxnLst/>
            <a:rect l="0" t="0" r="r" b="b"/>
            <a:pathLst>
              <a:path w="452" h="88">
                <a:moveTo>
                  <a:pt x="452" y="88"/>
                </a:moveTo>
                <a:cubicBezTo>
                  <a:pt x="146" y="88"/>
                  <a:pt x="146" y="88"/>
                  <a:pt x="146" y="88"/>
                </a:cubicBezTo>
                <a:cubicBezTo>
                  <a:pt x="146" y="88"/>
                  <a:pt x="1" y="0"/>
                  <a:pt x="0" y="0"/>
                </a:cubicBezTo>
                <a:cubicBezTo>
                  <a:pt x="307" y="0"/>
                  <a:pt x="307" y="0"/>
                  <a:pt x="307" y="0"/>
                </a:cubicBezTo>
                <a:cubicBezTo>
                  <a:pt x="307" y="0"/>
                  <a:pt x="452" y="88"/>
                  <a:pt x="452" y="88"/>
                </a:cubicBezTo>
                <a:close/>
              </a:path>
            </a:pathLst>
          </a:custGeom>
          <a:solidFill>
            <a:schemeClr val="accent1">
              <a:lumMod val="75000"/>
            </a:schemeClr>
          </a:solidFill>
          <a:ln cap="sq">
            <a:noFill/>
          </a:ln>
        </p:spPr>
        <p:txBody>
          <a:bodyPr vert="horz" wrap="square" lIns="91440" tIns="45720" rIns="91440" bIns="45720" rtlCol="0" anchor="t"/>
          <a:lstStyle/>
          <a:p>
            <a:pPr algn="l"/>
            <a:endParaRPr kumimoji="1" lang="zh-CN" altLang="en-US"/>
          </a:p>
        </p:txBody>
      </p:sp>
      <p:sp>
        <p:nvSpPr>
          <p:cNvPr id="7" name="标题 1"/>
          <p:cNvSpPr txBox="1"/>
          <p:nvPr/>
        </p:nvSpPr>
        <p:spPr>
          <a:xfrm>
            <a:off x="3275749" y="4567728"/>
            <a:ext cx="5299075" cy="1301750"/>
          </a:xfrm>
          <a:custGeom>
            <a:avLst/>
            <a:gdLst>
              <a:gd name="T0" fmla="*/ 2864 w 3338"/>
              <a:gd name="T1" fmla="*/ 0 h 820"/>
              <a:gd name="T2" fmla="*/ 3338 w 3338"/>
              <a:gd name="T3" fmla="*/ 820 h 820"/>
              <a:gd name="T4" fmla="*/ 1654 w 3338"/>
              <a:gd name="T5" fmla="*/ 820 h 820"/>
              <a:gd name="T6" fmla="*/ 0 w 3338"/>
              <a:gd name="T7" fmla="*/ 820 h 820"/>
              <a:gd name="T8" fmla="*/ 468 w 3338"/>
              <a:gd name="T9" fmla="*/ 0 h 820"/>
              <a:gd name="T10" fmla="*/ 2864 w 3338"/>
              <a:gd name="T11" fmla="*/ 0 h 820"/>
            </a:gdLst>
            <a:ahLst/>
            <a:cxnLst/>
            <a:rect l="0" t="0" r="r" b="b"/>
            <a:pathLst>
              <a:path w="3338" h="820">
                <a:moveTo>
                  <a:pt x="2864" y="0"/>
                </a:moveTo>
                <a:lnTo>
                  <a:pt x="3338" y="820"/>
                </a:lnTo>
                <a:lnTo>
                  <a:pt x="1654" y="820"/>
                </a:lnTo>
                <a:lnTo>
                  <a:pt x="0" y="820"/>
                </a:lnTo>
                <a:lnTo>
                  <a:pt x="468" y="0"/>
                </a:lnTo>
                <a:lnTo>
                  <a:pt x="2864" y="0"/>
                </a:lnTo>
                <a:close/>
              </a:path>
            </a:pathLst>
          </a:custGeom>
          <a:solidFill>
            <a:schemeClr val="accent1">
              <a:lumMod val="75000"/>
            </a:schemeClr>
          </a:solidFill>
          <a:ln cap="sq">
            <a:noFill/>
          </a:ln>
        </p:spPr>
        <p:txBody>
          <a:bodyPr vert="horz" wrap="square" lIns="457200" tIns="0" rIns="457200" bIns="0" rtlCol="0" anchor="ctr"/>
          <a:lstStyle/>
          <a:p>
            <a:pPr algn="l"/>
            <a:endParaRPr kumimoji="1" lang="zh-CN" altLang="en-US"/>
          </a:p>
        </p:txBody>
      </p:sp>
      <p:sp>
        <p:nvSpPr>
          <p:cNvPr id="8" name="标题 1"/>
          <p:cNvSpPr txBox="1"/>
          <p:nvPr/>
        </p:nvSpPr>
        <p:spPr>
          <a:xfrm>
            <a:off x="4226662" y="2932603"/>
            <a:ext cx="3392488" cy="1308100"/>
          </a:xfrm>
          <a:custGeom>
            <a:avLst/>
            <a:gdLst>
              <a:gd name="T0" fmla="*/ 471 w 2137"/>
              <a:gd name="T1" fmla="*/ 0 h 824"/>
              <a:gd name="T2" fmla="*/ 1666 w 2137"/>
              <a:gd name="T3" fmla="*/ 0 h 824"/>
              <a:gd name="T4" fmla="*/ 2137 w 2137"/>
              <a:gd name="T5" fmla="*/ 824 h 824"/>
              <a:gd name="T6" fmla="*/ 0 w 2137"/>
              <a:gd name="T7" fmla="*/ 824 h 824"/>
              <a:gd name="T8" fmla="*/ 471 w 2137"/>
              <a:gd name="T9" fmla="*/ 0 h 824"/>
            </a:gdLst>
            <a:ahLst/>
            <a:cxnLst/>
            <a:rect l="0" t="0" r="r" b="b"/>
            <a:pathLst>
              <a:path w="2137" h="824">
                <a:moveTo>
                  <a:pt x="471" y="0"/>
                </a:moveTo>
                <a:lnTo>
                  <a:pt x="1666" y="0"/>
                </a:lnTo>
                <a:lnTo>
                  <a:pt x="2137" y="824"/>
                </a:lnTo>
                <a:lnTo>
                  <a:pt x="0" y="824"/>
                </a:lnTo>
                <a:lnTo>
                  <a:pt x="471" y="0"/>
                </a:lnTo>
                <a:close/>
              </a:path>
            </a:pathLst>
          </a:custGeom>
          <a:solidFill>
            <a:schemeClr val="accent1"/>
          </a:solidFill>
          <a:ln cap="sq">
            <a:noFill/>
          </a:ln>
        </p:spPr>
        <p:txBody>
          <a:bodyPr vert="horz" wrap="square" lIns="457200" tIns="0" rIns="457200" bIns="0" rtlCol="0" anchor="ctr"/>
          <a:lstStyle/>
          <a:p>
            <a:pPr algn="l"/>
            <a:endParaRPr kumimoji="1" lang="zh-CN" altLang="en-US"/>
          </a:p>
        </p:txBody>
      </p:sp>
      <p:sp>
        <p:nvSpPr>
          <p:cNvPr id="9" name="标题 1"/>
          <p:cNvSpPr txBox="1"/>
          <p:nvPr/>
        </p:nvSpPr>
        <p:spPr>
          <a:xfrm>
            <a:off x="5180749" y="1357803"/>
            <a:ext cx="1481138" cy="1296988"/>
          </a:xfrm>
          <a:custGeom>
            <a:avLst/>
            <a:gdLst>
              <a:gd name="T0" fmla="*/ 0 w 933"/>
              <a:gd name="T1" fmla="*/ 817 h 817"/>
              <a:gd name="T2" fmla="*/ 466 w 933"/>
              <a:gd name="T3" fmla="*/ 0 h 817"/>
              <a:gd name="T4" fmla="*/ 933 w 933"/>
              <a:gd name="T5" fmla="*/ 817 h 817"/>
              <a:gd name="T6" fmla="*/ 0 w 933"/>
              <a:gd name="T7" fmla="*/ 817 h 817"/>
            </a:gdLst>
            <a:ahLst/>
            <a:cxnLst/>
            <a:rect l="0" t="0" r="r" b="b"/>
            <a:pathLst>
              <a:path w="933" h="817">
                <a:moveTo>
                  <a:pt x="0" y="817"/>
                </a:moveTo>
                <a:lnTo>
                  <a:pt x="466" y="0"/>
                </a:lnTo>
                <a:lnTo>
                  <a:pt x="933" y="817"/>
                </a:lnTo>
                <a:lnTo>
                  <a:pt x="0" y="817"/>
                </a:lnTo>
                <a:close/>
              </a:path>
            </a:pathLst>
          </a:custGeom>
          <a:solidFill>
            <a:schemeClr val="accent1">
              <a:lumMod val="60000"/>
              <a:lumOff val="40000"/>
            </a:schemeClr>
          </a:solidFill>
          <a:ln cap="sq">
            <a:noFill/>
          </a:ln>
        </p:spPr>
        <p:txBody>
          <a:bodyPr vert="horz" wrap="square" lIns="365760" tIns="548640" rIns="365760" bIns="45720" rtlCol="0" anchor="ctr"/>
          <a:lstStyle/>
          <a:p>
            <a:pPr algn="ctr"/>
            <a:endParaRPr kumimoji="1" lang="zh-CN" altLang="en-US"/>
          </a:p>
        </p:txBody>
      </p:sp>
      <p:sp>
        <p:nvSpPr>
          <p:cNvPr id="10" name="标题 1"/>
          <p:cNvSpPr txBox="1"/>
          <p:nvPr/>
        </p:nvSpPr>
        <p:spPr>
          <a:xfrm>
            <a:off x="6744897" y="1689579"/>
            <a:ext cx="861324" cy="508944"/>
          </a:xfrm>
          <a:prstGeom prst="rightArrow">
            <a:avLst/>
          </a:prstGeom>
          <a:gradFill>
            <a:gsLst>
              <a:gs pos="0">
                <a:schemeClr val="bg1"/>
              </a:gs>
              <a:gs pos="100000">
                <a:schemeClr val="accent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flipH="1">
            <a:off x="3413547" y="3389933"/>
            <a:ext cx="861324" cy="508944"/>
          </a:xfrm>
          <a:prstGeom prst="rightArrow">
            <a:avLst/>
          </a:prstGeom>
          <a:gradFill>
            <a:gsLst>
              <a:gs pos="0">
                <a:schemeClr val="bg1"/>
              </a:gs>
              <a:gs pos="100000">
                <a:schemeClr val="accent1">
                  <a:lumMod val="75000"/>
                </a:schemeClr>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7730016" y="1484551"/>
            <a:ext cx="3103084" cy="276999"/>
          </a:xfrm>
          <a:prstGeom prst="rect">
            <a:avLst/>
          </a:prstGeom>
          <a:noFill/>
          <a:ln cap="sq">
            <a:noFill/>
          </a:ln>
          <a:effectLst/>
        </p:spPr>
        <p:txBody>
          <a:bodyPr vert="horz" wrap="square" lIns="0" tIns="0" rIns="0" bIns="0" rtlCol="0" anchor="b"/>
          <a:lstStyle/>
          <a:p>
            <a:pPr algn="l"/>
            <a:r>
              <a:rPr kumimoji="1" lang="en-US" altLang="zh-CN" sz="1600">
                <a:ln w="12700">
                  <a:noFill/>
                </a:ln>
                <a:solidFill>
                  <a:srgbClr val="000000">
                    <a:alpha val="100000"/>
                  </a:srgbClr>
                </a:solidFill>
                <a:latin typeface="Source Han Sans CN Bold"/>
                <a:ea typeface="Source Han Sans CN Bold"/>
                <a:cs typeface="Source Han Sans CN Bold"/>
              </a:rPr>
              <a:t>Hierarchical Feature Learning</a:t>
            </a:r>
            <a:endParaRPr kumimoji="1" lang="zh-CN" altLang="en-US"/>
          </a:p>
        </p:txBody>
      </p:sp>
      <p:sp>
        <p:nvSpPr>
          <p:cNvPr id="13" name="标题 1"/>
          <p:cNvSpPr txBox="1"/>
          <p:nvPr/>
        </p:nvSpPr>
        <p:spPr>
          <a:xfrm>
            <a:off x="7730017" y="1831588"/>
            <a:ext cx="3099274" cy="1135203"/>
          </a:xfrm>
          <a:prstGeom prst="rect">
            <a:avLst/>
          </a:prstGeom>
          <a:noFill/>
          <a:ln>
            <a:noFill/>
          </a:ln>
        </p:spPr>
        <p:txBody>
          <a:bodyPr vert="horz" wrap="square" lIns="0" tIns="0" rIns="0" bIns="0" rtlCol="0" anchor="t"/>
          <a:lstStyle/>
          <a:p>
            <a:pPr algn="l"/>
            <a:r>
              <a:rPr kumimoji="1" lang="en-US" altLang="zh-CN" sz="971">
                <a:ln w="12700">
                  <a:noFill/>
                </a:ln>
                <a:solidFill>
                  <a:srgbClr val="000000">
                    <a:alpha val="100000"/>
                  </a:srgbClr>
                </a:solidFill>
                <a:latin typeface="Source Han Sans"/>
                <a:ea typeface="Source Han Sans"/>
                <a:cs typeface="Source Han Sans"/>
              </a:rPr>
              <a:t>Utilizes deep neural networks to automatically learn hierarchical data representations.
Captures intricate patterns relevant to kidney cancer diagnosis.
Traditional TL relies on manually engineered features or shallow models.</a:t>
            </a:r>
            <a:endParaRPr kumimoji="1" lang="zh-CN" altLang="en-US"/>
          </a:p>
        </p:txBody>
      </p:sp>
      <p:sp>
        <p:nvSpPr>
          <p:cNvPr id="14" name="标题 1"/>
          <p:cNvSpPr txBox="1"/>
          <p:nvPr/>
        </p:nvSpPr>
        <p:spPr>
          <a:xfrm>
            <a:off x="558800" y="3183811"/>
            <a:ext cx="2669021" cy="276999"/>
          </a:xfrm>
          <a:prstGeom prst="rect">
            <a:avLst/>
          </a:prstGeom>
          <a:noFill/>
          <a:ln cap="sq">
            <a:noFill/>
          </a:ln>
          <a:effectLst/>
        </p:spPr>
        <p:txBody>
          <a:bodyPr vert="horz" wrap="square" lIns="0" tIns="0" rIns="0" bIns="0" rtlCol="0" anchor="b"/>
          <a:lstStyle/>
          <a:p>
            <a:pPr algn="r"/>
            <a:r>
              <a:rPr kumimoji="1" lang="en-US" altLang="zh-CN" sz="1120">
                <a:ln w="12700">
                  <a:noFill/>
                </a:ln>
                <a:solidFill>
                  <a:srgbClr val="000000">
                    <a:alpha val="100000"/>
                  </a:srgbClr>
                </a:solidFill>
                <a:latin typeface="Source Han Sans CN Bold"/>
                <a:ea typeface="Source Han Sans CN Bold"/>
                <a:cs typeface="Source Han Sans CN Bold"/>
              </a:rPr>
              <a:t>Higher Performance on Complex Data</a:t>
            </a:r>
            <a:endParaRPr kumimoji="1" lang="zh-CN" altLang="en-US"/>
          </a:p>
        </p:txBody>
      </p:sp>
      <p:sp>
        <p:nvSpPr>
          <p:cNvPr id="15" name="标题 1"/>
          <p:cNvSpPr txBox="1"/>
          <p:nvPr/>
        </p:nvSpPr>
        <p:spPr>
          <a:xfrm>
            <a:off x="558800" y="3530848"/>
            <a:ext cx="2669021" cy="1323092"/>
          </a:xfrm>
          <a:prstGeom prst="rect">
            <a:avLst/>
          </a:prstGeom>
          <a:noFill/>
          <a:ln>
            <a:noFill/>
          </a:ln>
        </p:spPr>
        <p:txBody>
          <a:bodyPr vert="horz" wrap="square" lIns="0" tIns="0" rIns="0" bIns="0" rtlCol="0" anchor="t"/>
          <a:lstStyle/>
          <a:p>
            <a:pPr algn="r"/>
            <a:r>
              <a:rPr kumimoji="1" lang="en-US" altLang="zh-CN" sz="1172">
                <a:ln w="12700">
                  <a:noFill/>
                </a:ln>
                <a:solidFill>
                  <a:srgbClr val="000000">
                    <a:alpha val="100000"/>
                  </a:srgbClr>
                </a:solidFill>
                <a:latin typeface="Source Han Sans"/>
                <a:ea typeface="Source Han Sans"/>
                <a:cs typeface="Source Han Sans"/>
              </a:rPr>
              <a:t>Handles complex, high- dimensional data like medical imaging effectively.
Recognizes subtle variations crucial in early- stage cancer detection.
Standard TL methods struggle with high- dimensional data.</a:t>
            </a:r>
            <a:endParaRPr kumimoji="1" lang="zh-CN" altLang="en-US"/>
          </a:p>
        </p:txBody>
      </p:sp>
      <p:sp>
        <p:nvSpPr>
          <p:cNvPr id="16" name="标题 1"/>
          <p:cNvSpPr txBox="1"/>
          <p:nvPr/>
        </p:nvSpPr>
        <p:spPr>
          <a:xfrm>
            <a:off x="172720" y="247319"/>
            <a:ext cx="11442700" cy="485140"/>
          </a:xfrm>
          <a:prstGeom prst="rect">
            <a:avLst/>
          </a:prstGeom>
          <a:noFill/>
          <a:ln>
            <a:noFill/>
          </a:ln>
        </p:spPr>
        <p:txBody>
          <a:bodyPr vert="horz" wrap="square" lIns="91440" tIns="45720" rIns="91440" bIns="45720" rtlCol="0" anchor="t">
            <a:spAutoFit/>
          </a:bodyPr>
          <a:lstStyle/>
          <a:p>
            <a:pPr algn="l"/>
            <a:r>
              <a:rPr kumimoji="1" lang="en-US" altLang="zh-CN" sz="2800">
                <a:ln w="12700">
                  <a:noFill/>
                </a:ln>
                <a:solidFill>
                  <a:srgbClr val="262626">
                    <a:alpha val="100000"/>
                  </a:srgbClr>
                </a:solidFill>
                <a:latin typeface="Source Han Sans CN Bold"/>
                <a:ea typeface="Source Han Sans CN Bold"/>
                <a:cs typeface="Source Han Sans CN Bold"/>
              </a:rPr>
              <a:t>Key Comparisons with Traditional Transfer Learning</a:t>
            </a:r>
            <a:endParaRPr kumimoji="1" lang="zh-CN" altLang="en-US"/>
          </a:p>
        </p:txBody>
      </p:sp>
      <p:cxnSp>
        <p:nvCxnSpPr>
          <p:cNvPr id="17" name="标题 1"/>
          <p:cNvCxnSpPr/>
          <p:nvPr/>
        </p:nvCxnSpPr>
        <p:spPr>
          <a:xfrm>
            <a:off x="312738" y="770539"/>
            <a:ext cx="11307762" cy="0"/>
          </a:xfrm>
          <a:prstGeom prst="line">
            <a:avLst/>
          </a:prstGeom>
          <a:noFill/>
          <a:ln w="6350" cap="rnd">
            <a:solidFill>
              <a:schemeClr val="bg1">
                <a:lumMod val="65000"/>
              </a:schemeClr>
            </a:solidFill>
            <a:round/>
          </a:ln>
        </p:spPr>
      </p:cxnSp>
      <p:cxnSp>
        <p:nvCxnSpPr>
          <p:cNvPr id="18" name="标题 1"/>
          <p:cNvCxnSpPr/>
          <p:nvPr/>
        </p:nvCxnSpPr>
        <p:spPr>
          <a:xfrm>
            <a:off x="312738" y="770539"/>
            <a:ext cx="652463" cy="0"/>
          </a:xfrm>
          <a:prstGeom prst="line">
            <a:avLst/>
          </a:prstGeom>
          <a:noFill/>
          <a:ln w="44450" cap="sq">
            <a:solidFill>
              <a:schemeClr val="accent1"/>
            </a:solidFill>
            <a:roun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363618" y="1644824"/>
            <a:ext cx="4584073" cy="1743896"/>
          </a:xfrm>
          <a:prstGeom prst="roundRect">
            <a:avLst>
              <a:gd name="adj" fmla="val 50000"/>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2130046" y="2224671"/>
            <a:ext cx="3335135" cy="984359"/>
          </a:xfrm>
          <a:prstGeom prst="rect">
            <a:avLst/>
          </a:prstGeom>
          <a:noFill/>
          <a:ln cap="sq">
            <a:noFill/>
          </a:ln>
        </p:spPr>
        <p:txBody>
          <a:bodyPr vert="horz" wrap="square" lIns="0" tIns="0" rIns="0" bIns="0" rtlCol="0" anchor="t"/>
          <a:lstStyle/>
          <a:p>
            <a:pPr algn="l"/>
            <a:r>
              <a:rPr kumimoji="1" lang="en-US" altLang="zh-CN" sz="1092">
                <a:ln w="12700">
                  <a:noFill/>
                </a:ln>
                <a:solidFill>
                  <a:srgbClr val="262626">
                    <a:alpha val="100000"/>
                  </a:srgbClr>
                </a:solidFill>
                <a:latin typeface="Source Han Sans"/>
                <a:ea typeface="Source Han Sans"/>
                <a:cs typeface="Source Han Sans"/>
              </a:rPr>
              <a:t>Uses convolutional neural networks (CNNs) for image recognition tasks.
Essential for extracting hierarchical features from complex medical images.</a:t>
            </a:r>
            <a:endParaRPr kumimoji="1" lang="zh-CN" altLang="en-US"/>
          </a:p>
        </p:txBody>
      </p:sp>
      <p:sp>
        <p:nvSpPr>
          <p:cNvPr id="4" name="标题 1"/>
          <p:cNvSpPr txBox="1"/>
          <p:nvPr/>
        </p:nvSpPr>
        <p:spPr>
          <a:xfrm>
            <a:off x="5285529" y="1699875"/>
            <a:ext cx="372746" cy="67602"/>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4485156" y="1485527"/>
            <a:ext cx="980025" cy="62822"/>
          </a:xfrm>
          <a:prstGeom prst="roundRect">
            <a:avLst>
              <a:gd name="adj" fmla="val 50000"/>
            </a:avLst>
          </a:prstGeom>
          <a:solidFill>
            <a:schemeClr val="accent1">
              <a:lumMod val="40000"/>
              <a:lumOff val="60000"/>
            </a:schemeClr>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2140863" y="1824515"/>
            <a:ext cx="3323223" cy="364911"/>
          </a:xfrm>
          <a:prstGeom prst="rect">
            <a:avLst/>
          </a:prstGeom>
          <a:noFill/>
          <a:ln cap="sq">
            <a:noFill/>
          </a:ln>
        </p:spPr>
        <p:txBody>
          <a:bodyPr vert="horz" wrap="square" lIns="0" tIns="0" rIns="0" bIns="0" rtlCol="0" anchor="ctr"/>
          <a:lstStyle/>
          <a:p>
            <a:pPr algn="l"/>
            <a:r>
              <a:rPr kumimoji="1" lang="en-US" altLang="zh-CN" sz="1600">
                <a:ln w="12700">
                  <a:noFill/>
                </a:ln>
                <a:solidFill>
                  <a:srgbClr val="536081">
                    <a:alpha val="100000"/>
                  </a:srgbClr>
                </a:solidFill>
                <a:latin typeface="Source Han Sans CN Bold"/>
                <a:ea typeface="Source Han Sans CN Bold"/>
                <a:cs typeface="Source Han Sans CN Bold"/>
              </a:rPr>
              <a:t>Deep Learning Architectures</a:t>
            </a:r>
            <a:endParaRPr kumimoji="1" lang="zh-CN" altLang="en-US"/>
          </a:p>
        </p:txBody>
      </p:sp>
      <p:sp>
        <p:nvSpPr>
          <p:cNvPr id="7" name="标题 1"/>
          <p:cNvSpPr txBox="1"/>
          <p:nvPr/>
        </p:nvSpPr>
        <p:spPr>
          <a:xfrm>
            <a:off x="1363618" y="4005211"/>
            <a:ext cx="4584073" cy="1743896"/>
          </a:xfrm>
          <a:prstGeom prst="roundRect">
            <a:avLst>
              <a:gd name="adj" fmla="val 50000"/>
            </a:avLst>
          </a:prstGeom>
          <a:solidFill>
            <a:schemeClr val="bg1"/>
          </a:solidFill>
          <a:ln w="12700" cap="sq">
            <a:solidFill>
              <a:schemeClr val="accent1"/>
            </a:solidFill>
            <a:miter/>
          </a:ln>
        </p:spPr>
        <p:txBody>
          <a:bodyPr vert="horz" wrap="square" lIns="91440" tIns="45720" rIns="91440" bIns="45720" rtlCol="0" anchor="ctr"/>
          <a:lstStyle/>
          <a:p>
            <a:pPr algn="ctr"/>
            <a:r>
              <a:rPr kumimoji="1" lang="en-US" altLang="zh-CN" sz="1800">
                <a:ln w="12700">
                  <a:noFill/>
                </a:ln>
                <a:solidFill>
                  <a:srgbClr val="FFFFFF">
                    <a:alpha val="100000"/>
                  </a:srgbClr>
                </a:solidFill>
                <a:latin typeface="Alibaba PuHuiTi"/>
                <a:ea typeface="Alibaba PuHuiTi"/>
                <a:cs typeface="Alibaba PuHuiTi"/>
              </a:rPr>
              <a:t>3</a:t>
            </a:r>
            <a:endParaRPr kumimoji="1" lang="zh-CN" altLang="en-US"/>
          </a:p>
        </p:txBody>
      </p:sp>
      <p:sp>
        <p:nvSpPr>
          <p:cNvPr id="8" name="标题 1"/>
          <p:cNvSpPr txBox="1"/>
          <p:nvPr/>
        </p:nvSpPr>
        <p:spPr>
          <a:xfrm>
            <a:off x="2130046" y="4585058"/>
            <a:ext cx="3335135" cy="984359"/>
          </a:xfrm>
          <a:prstGeom prst="rect">
            <a:avLst/>
          </a:prstGeom>
          <a:noFill/>
          <a:ln cap="sq">
            <a:noFill/>
          </a:ln>
        </p:spPr>
        <p:txBody>
          <a:bodyPr vert="horz" wrap="square" lIns="0" tIns="0" rIns="0" bIns="0" rtlCol="0" anchor="t"/>
          <a:lstStyle/>
          <a:p>
            <a:pPr algn="l"/>
            <a:r>
              <a:rPr kumimoji="1" lang="en-US" altLang="zh-CN" sz="1092">
                <a:ln w="12700">
                  <a:noFill/>
                </a:ln>
                <a:solidFill>
                  <a:srgbClr val="262626">
                    <a:alpha val="100000"/>
                  </a:srgbClr>
                </a:solidFill>
                <a:latin typeface="Source Han Sans"/>
                <a:ea typeface="Source Han Sans"/>
                <a:cs typeface="Source Han Sans"/>
              </a:rPr>
              <a:t>Reduces distributional shifts between source and target domains.
Techniques include adversarial domain adaptation, instance reweighting, and Maximum Mean Discrepancy (MMD).</a:t>
            </a:r>
            <a:endParaRPr kumimoji="1" lang="zh-CN" altLang="en-US"/>
          </a:p>
        </p:txBody>
      </p:sp>
      <p:sp>
        <p:nvSpPr>
          <p:cNvPr id="9" name="标题 1"/>
          <p:cNvSpPr txBox="1"/>
          <p:nvPr/>
        </p:nvSpPr>
        <p:spPr>
          <a:xfrm>
            <a:off x="5285529" y="4060260"/>
            <a:ext cx="372746" cy="67602"/>
          </a:xfrm>
          <a:prstGeom prst="roundRect">
            <a:avLst>
              <a:gd name="adj" fmla="val 50000"/>
            </a:avLst>
          </a:prstGeom>
          <a:solidFill>
            <a:schemeClr val="accent3">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4485156" y="3845914"/>
            <a:ext cx="980025" cy="62822"/>
          </a:xfrm>
          <a:prstGeom prst="roundRect">
            <a:avLst>
              <a:gd name="adj" fmla="val 50000"/>
            </a:avLst>
          </a:prstGeom>
          <a:solidFill>
            <a:schemeClr val="accent3">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2140863" y="4184902"/>
            <a:ext cx="3323223" cy="364911"/>
          </a:xfrm>
          <a:prstGeom prst="rect">
            <a:avLst/>
          </a:prstGeom>
          <a:noFill/>
          <a:ln cap="sq">
            <a:noFill/>
          </a:ln>
        </p:spPr>
        <p:txBody>
          <a:bodyPr vert="horz" wrap="square" lIns="0" tIns="0" rIns="0" bIns="0" rtlCol="0" anchor="ctr"/>
          <a:lstStyle/>
          <a:p>
            <a:pPr algn="l"/>
            <a:r>
              <a:rPr kumimoji="1" lang="en-US" altLang="zh-CN" sz="1600">
                <a:ln w="12700">
                  <a:noFill/>
                </a:ln>
                <a:solidFill>
                  <a:srgbClr val="9DABC8">
                    <a:alpha val="100000"/>
                  </a:srgbClr>
                </a:solidFill>
                <a:latin typeface="Source Han Sans CN Bold"/>
                <a:ea typeface="Source Han Sans CN Bold"/>
                <a:cs typeface="Source Han Sans CN Bold"/>
              </a:rPr>
              <a:t>Domain Adaptation Techniques</a:t>
            </a:r>
            <a:endParaRPr kumimoji="1" lang="zh-CN" altLang="en-US"/>
          </a:p>
        </p:txBody>
      </p:sp>
      <p:sp>
        <p:nvSpPr>
          <p:cNvPr id="12" name="标题 1"/>
          <p:cNvSpPr txBox="1"/>
          <p:nvPr/>
        </p:nvSpPr>
        <p:spPr>
          <a:xfrm>
            <a:off x="688755" y="1877347"/>
            <a:ext cx="1278850" cy="1278850"/>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pic>
        <p:nvPicPr>
          <p:cNvPr id="13" name="Picture 12"/>
          <p:cNvPicPr>
            <a:picLocks noChangeAspect="1"/>
          </p:cNvPicPr>
          <p:nvPr/>
        </p:nvPicPr>
        <p:blipFill>
          <a:blip r:embed="rId3">
            <a:alphaModFix/>
          </a:blip>
          <a:srcRect l="18477" t="2682" r="22124" b="8212"/>
          <a:stretch>
            <a:fillRect/>
          </a:stretch>
        </p:blipFill>
        <p:spPr>
          <a:xfrm>
            <a:off x="750999" y="1939591"/>
            <a:ext cx="1154363" cy="1154363"/>
          </a:xfrm>
          <a:custGeom>
            <a:avLst/>
            <a:gdLst/>
            <a:ahLst/>
            <a:cxnLst/>
            <a:rect l="l" t="t" r="r" b="b"/>
            <a:pathLst>
              <a:path w="1154363" h="1154363">
                <a:moveTo>
                  <a:pt x="577182" y="0"/>
                </a:moveTo>
                <a:cubicBezTo>
                  <a:pt x="895950" y="0"/>
                  <a:pt x="1154363" y="258413"/>
                  <a:pt x="1154363" y="577182"/>
                </a:cubicBezTo>
                <a:cubicBezTo>
                  <a:pt x="1154363" y="895950"/>
                  <a:pt x="895950" y="1154363"/>
                  <a:pt x="577182" y="1154363"/>
                </a:cubicBezTo>
                <a:cubicBezTo>
                  <a:pt x="258413" y="1154363"/>
                  <a:pt x="0" y="895950"/>
                  <a:pt x="0" y="577182"/>
                </a:cubicBezTo>
                <a:cubicBezTo>
                  <a:pt x="0" y="258413"/>
                  <a:pt x="258413" y="0"/>
                  <a:pt x="577182" y="0"/>
                </a:cubicBezTo>
                <a:close/>
              </a:path>
            </a:pathLst>
          </a:custGeom>
          <a:noFill/>
          <a:ln>
            <a:noFill/>
          </a:ln>
        </p:spPr>
      </p:pic>
      <p:sp>
        <p:nvSpPr>
          <p:cNvPr id="14" name="标题 1"/>
          <p:cNvSpPr txBox="1"/>
          <p:nvPr/>
        </p:nvSpPr>
        <p:spPr>
          <a:xfrm>
            <a:off x="688755" y="4237734"/>
            <a:ext cx="1278850" cy="1278850"/>
          </a:xfrm>
          <a:prstGeom prst="ellipse">
            <a:avLst/>
          </a:prstGeom>
          <a:solidFill>
            <a:schemeClr val="accent3"/>
          </a:solidFill>
          <a:ln w="12700" cap="sq">
            <a:noFill/>
            <a:miter/>
          </a:ln>
        </p:spPr>
        <p:txBody>
          <a:bodyPr vert="horz" wrap="square" lIns="91440" tIns="45720" rIns="91440" bIns="45720" rtlCol="0" anchor="ctr"/>
          <a:lstStyle/>
          <a:p>
            <a:pPr algn="ctr"/>
            <a:endParaRPr kumimoji="1" lang="zh-CN" altLang="en-US"/>
          </a:p>
        </p:txBody>
      </p:sp>
      <p:pic>
        <p:nvPicPr>
          <p:cNvPr id="15" name="Picture 14"/>
          <p:cNvPicPr>
            <a:picLocks noChangeAspect="1"/>
          </p:cNvPicPr>
          <p:nvPr/>
        </p:nvPicPr>
        <p:blipFill>
          <a:blip r:embed="rId4">
            <a:alphaModFix/>
          </a:blip>
          <a:srcRect l="16660" r="16660"/>
          <a:stretch>
            <a:fillRect/>
          </a:stretch>
        </p:blipFill>
        <p:spPr>
          <a:xfrm>
            <a:off x="750999" y="4299977"/>
            <a:ext cx="1154363" cy="1154363"/>
          </a:xfrm>
          <a:custGeom>
            <a:avLst/>
            <a:gdLst/>
            <a:ahLst/>
            <a:cxnLst/>
            <a:rect l="l" t="t" r="r" b="b"/>
            <a:pathLst>
              <a:path w="1154363" h="1154363">
                <a:moveTo>
                  <a:pt x="577182" y="0"/>
                </a:moveTo>
                <a:cubicBezTo>
                  <a:pt x="895950" y="0"/>
                  <a:pt x="1154363" y="258413"/>
                  <a:pt x="1154363" y="577182"/>
                </a:cubicBezTo>
                <a:cubicBezTo>
                  <a:pt x="1154363" y="895950"/>
                  <a:pt x="895950" y="1154363"/>
                  <a:pt x="577182" y="1154363"/>
                </a:cubicBezTo>
                <a:cubicBezTo>
                  <a:pt x="258413" y="1154363"/>
                  <a:pt x="0" y="895950"/>
                  <a:pt x="0" y="577182"/>
                </a:cubicBezTo>
                <a:cubicBezTo>
                  <a:pt x="0" y="258413"/>
                  <a:pt x="258413" y="0"/>
                  <a:pt x="577182" y="0"/>
                </a:cubicBezTo>
                <a:close/>
              </a:path>
            </a:pathLst>
          </a:custGeom>
          <a:noFill/>
          <a:ln>
            <a:noFill/>
          </a:ln>
        </p:spPr>
      </p:pic>
      <p:sp>
        <p:nvSpPr>
          <p:cNvPr id="16" name="标题 1"/>
          <p:cNvSpPr txBox="1"/>
          <p:nvPr/>
        </p:nvSpPr>
        <p:spPr>
          <a:xfrm>
            <a:off x="6906472" y="1644824"/>
            <a:ext cx="4584073" cy="1743896"/>
          </a:xfrm>
          <a:prstGeom prst="roundRect">
            <a:avLst>
              <a:gd name="adj" fmla="val 50000"/>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17" name="标题 1"/>
          <p:cNvSpPr txBox="1"/>
          <p:nvPr/>
        </p:nvSpPr>
        <p:spPr>
          <a:xfrm>
            <a:off x="7672900" y="2224671"/>
            <a:ext cx="3335135" cy="984359"/>
          </a:xfrm>
          <a:prstGeom prst="rect">
            <a:avLst/>
          </a:prstGeom>
          <a:noFill/>
          <a:ln cap="sq">
            <a:noFill/>
          </a:ln>
        </p:spPr>
        <p:txBody>
          <a:bodyPr vert="horz" wrap="square" lIns="0" tIns="0" rIns="0" bIns="0" rtlCol="0" anchor="t"/>
          <a:lstStyle/>
          <a:p>
            <a:pPr algn="l"/>
            <a:r>
              <a:rPr kumimoji="1" lang="en-US" altLang="zh-CN" sz="1092">
                <a:ln w="12700">
                  <a:noFill/>
                </a:ln>
                <a:solidFill>
                  <a:srgbClr val="262626">
                    <a:alpha val="100000"/>
                  </a:srgbClr>
                </a:solidFill>
                <a:latin typeface="Source Han Sans"/>
                <a:ea typeface="Source Han Sans"/>
                <a:cs typeface="Source Han Sans"/>
              </a:rPr>
              <a:t>Adapts pre- trained models from general datasets to specialized medical imaging tasks.
Techniques include fine- tuning and feature extraction to leverage pre- trained models.</a:t>
            </a:r>
            <a:endParaRPr kumimoji="1" lang="zh-CN" altLang="en-US"/>
          </a:p>
        </p:txBody>
      </p:sp>
      <p:sp>
        <p:nvSpPr>
          <p:cNvPr id="18" name="标题 1"/>
          <p:cNvSpPr txBox="1"/>
          <p:nvPr/>
        </p:nvSpPr>
        <p:spPr>
          <a:xfrm>
            <a:off x="10828383" y="1699875"/>
            <a:ext cx="372746" cy="67602"/>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19" name="标题 1"/>
          <p:cNvSpPr txBox="1"/>
          <p:nvPr/>
        </p:nvSpPr>
        <p:spPr>
          <a:xfrm>
            <a:off x="10028010" y="1485527"/>
            <a:ext cx="980025" cy="62822"/>
          </a:xfrm>
          <a:prstGeom prst="roundRect">
            <a:avLst>
              <a:gd name="adj" fmla="val 50000"/>
            </a:avLst>
          </a:prstGeom>
          <a:solidFill>
            <a:schemeClr val="accent1">
              <a:lumMod val="40000"/>
              <a:lumOff val="60000"/>
            </a:schemeClr>
          </a:solidFill>
          <a:ln w="12700" cap="sq">
            <a:noFill/>
            <a:miter/>
          </a:ln>
        </p:spPr>
        <p:txBody>
          <a:bodyPr vert="horz" wrap="square" lIns="91440" tIns="45720" rIns="91440" bIns="45720" rtlCol="0" anchor="ctr"/>
          <a:lstStyle/>
          <a:p>
            <a:pPr algn="ctr"/>
            <a:endParaRPr kumimoji="1" lang="zh-CN" altLang="en-US"/>
          </a:p>
        </p:txBody>
      </p:sp>
      <p:sp>
        <p:nvSpPr>
          <p:cNvPr id="20" name="标题 1"/>
          <p:cNvSpPr txBox="1"/>
          <p:nvPr/>
        </p:nvSpPr>
        <p:spPr>
          <a:xfrm>
            <a:off x="7683718" y="1824515"/>
            <a:ext cx="3323223" cy="364911"/>
          </a:xfrm>
          <a:prstGeom prst="rect">
            <a:avLst/>
          </a:prstGeom>
          <a:noFill/>
          <a:ln cap="sq">
            <a:noFill/>
          </a:ln>
        </p:spPr>
        <p:txBody>
          <a:bodyPr vert="horz" wrap="square" lIns="0" tIns="0" rIns="0" bIns="0" rtlCol="0" anchor="ctr"/>
          <a:lstStyle/>
          <a:p>
            <a:pPr algn="l"/>
            <a:r>
              <a:rPr kumimoji="1" lang="en-US" altLang="zh-CN" sz="1600">
                <a:ln w="12700">
                  <a:noFill/>
                </a:ln>
                <a:solidFill>
                  <a:srgbClr val="536081">
                    <a:alpha val="100000"/>
                  </a:srgbClr>
                </a:solidFill>
                <a:latin typeface="Source Han Sans CN Bold"/>
                <a:ea typeface="Source Han Sans CN Bold"/>
                <a:cs typeface="Source Han Sans CN Bold"/>
              </a:rPr>
              <a:t>Transfer Learning Frameworks</a:t>
            </a:r>
            <a:endParaRPr kumimoji="1" lang="zh-CN" altLang="en-US"/>
          </a:p>
        </p:txBody>
      </p:sp>
      <p:sp>
        <p:nvSpPr>
          <p:cNvPr id="21" name="标题 1"/>
          <p:cNvSpPr txBox="1"/>
          <p:nvPr/>
        </p:nvSpPr>
        <p:spPr>
          <a:xfrm>
            <a:off x="6906472" y="4005211"/>
            <a:ext cx="4584073" cy="1743896"/>
          </a:xfrm>
          <a:prstGeom prst="roundRect">
            <a:avLst>
              <a:gd name="adj" fmla="val 50000"/>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22" name="标题 1"/>
          <p:cNvSpPr txBox="1"/>
          <p:nvPr/>
        </p:nvSpPr>
        <p:spPr>
          <a:xfrm>
            <a:off x="7672900" y="4585058"/>
            <a:ext cx="3335135" cy="984359"/>
          </a:xfrm>
          <a:prstGeom prst="rect">
            <a:avLst/>
          </a:prstGeom>
          <a:noFill/>
          <a:ln cap="sq">
            <a:noFill/>
          </a:ln>
        </p:spPr>
        <p:txBody>
          <a:bodyPr vert="horz" wrap="square" lIns="0" tIns="0" rIns="0" bIns="0" rtlCol="0" anchor="t"/>
          <a:lstStyle/>
          <a:p>
            <a:pPr algn="l"/>
            <a:r>
              <a:rPr kumimoji="1" lang="en-US" altLang="zh-CN" sz="1092">
                <a:ln w="12700">
                  <a:noFill/>
                </a:ln>
                <a:solidFill>
                  <a:srgbClr val="262626">
                    <a:alpha val="100000"/>
                  </a:srgbClr>
                </a:solidFill>
                <a:latin typeface="Source Han Sans"/>
                <a:ea typeface="Source Han Sans"/>
                <a:cs typeface="Source Han Sans"/>
              </a:rPr>
              <a:t>CT scans, MRIs, and ultrasounds as primary data sources.
Addresses challenges in processing and analyzing medical images with deep and transfer learning models.</a:t>
            </a:r>
            <a:endParaRPr kumimoji="1" lang="zh-CN" altLang="en-US"/>
          </a:p>
        </p:txBody>
      </p:sp>
      <p:sp>
        <p:nvSpPr>
          <p:cNvPr id="23" name="标题 1"/>
          <p:cNvSpPr txBox="1"/>
          <p:nvPr/>
        </p:nvSpPr>
        <p:spPr>
          <a:xfrm>
            <a:off x="10828383" y="4060260"/>
            <a:ext cx="372746" cy="67602"/>
          </a:xfrm>
          <a:prstGeom prst="roundRect">
            <a:avLst>
              <a:gd name="adj" fmla="val 50000"/>
            </a:avLst>
          </a:prstGeom>
          <a:solidFill>
            <a:schemeClr val="accent3">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24" name="标题 1"/>
          <p:cNvSpPr txBox="1"/>
          <p:nvPr/>
        </p:nvSpPr>
        <p:spPr>
          <a:xfrm>
            <a:off x="10028010" y="3845914"/>
            <a:ext cx="980025" cy="62822"/>
          </a:xfrm>
          <a:prstGeom prst="roundRect">
            <a:avLst>
              <a:gd name="adj" fmla="val 50000"/>
            </a:avLst>
          </a:prstGeom>
          <a:solidFill>
            <a:schemeClr val="accent3">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25" name="标题 1"/>
          <p:cNvSpPr txBox="1"/>
          <p:nvPr/>
        </p:nvSpPr>
        <p:spPr>
          <a:xfrm>
            <a:off x="7683718" y="4184902"/>
            <a:ext cx="3323223" cy="364911"/>
          </a:xfrm>
          <a:prstGeom prst="rect">
            <a:avLst/>
          </a:prstGeom>
          <a:noFill/>
          <a:ln cap="sq">
            <a:noFill/>
          </a:ln>
        </p:spPr>
        <p:txBody>
          <a:bodyPr vert="horz" wrap="square" lIns="0" tIns="0" rIns="0" bIns="0" rtlCol="0" anchor="ctr"/>
          <a:lstStyle/>
          <a:p>
            <a:pPr algn="l"/>
            <a:r>
              <a:rPr kumimoji="1" lang="en-US" altLang="zh-CN" sz="1600">
                <a:ln w="12700">
                  <a:noFill/>
                </a:ln>
                <a:solidFill>
                  <a:srgbClr val="9DABC8">
                    <a:alpha val="100000"/>
                  </a:srgbClr>
                </a:solidFill>
                <a:latin typeface="Source Han Sans CN Bold"/>
                <a:ea typeface="Source Han Sans CN Bold"/>
                <a:cs typeface="Source Han Sans CN Bold"/>
              </a:rPr>
              <a:t>Medical Imaging Technologies</a:t>
            </a:r>
            <a:endParaRPr kumimoji="1" lang="zh-CN" altLang="en-US"/>
          </a:p>
        </p:txBody>
      </p:sp>
      <p:sp>
        <p:nvSpPr>
          <p:cNvPr id="26" name="标题 1"/>
          <p:cNvSpPr txBox="1"/>
          <p:nvPr/>
        </p:nvSpPr>
        <p:spPr>
          <a:xfrm>
            <a:off x="6231609" y="1877347"/>
            <a:ext cx="1278850" cy="1278850"/>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pic>
        <p:nvPicPr>
          <p:cNvPr id="27" name="Picture 26"/>
          <p:cNvPicPr>
            <a:picLocks noChangeAspect="1"/>
          </p:cNvPicPr>
          <p:nvPr/>
        </p:nvPicPr>
        <p:blipFill>
          <a:blip r:embed="rId5">
            <a:alphaModFix/>
          </a:blip>
          <a:srcRect l="16662" r="16662"/>
          <a:stretch>
            <a:fillRect/>
          </a:stretch>
        </p:blipFill>
        <p:spPr>
          <a:xfrm>
            <a:off x="6293853" y="1939591"/>
            <a:ext cx="1154363" cy="1154363"/>
          </a:xfrm>
          <a:custGeom>
            <a:avLst/>
            <a:gdLst/>
            <a:ahLst/>
            <a:cxnLst/>
            <a:rect l="l" t="t" r="r" b="b"/>
            <a:pathLst>
              <a:path w="1154363" h="1154363">
                <a:moveTo>
                  <a:pt x="577182" y="0"/>
                </a:moveTo>
                <a:cubicBezTo>
                  <a:pt x="895950" y="0"/>
                  <a:pt x="1154363" y="258413"/>
                  <a:pt x="1154363" y="577182"/>
                </a:cubicBezTo>
                <a:cubicBezTo>
                  <a:pt x="1154363" y="895950"/>
                  <a:pt x="895950" y="1154363"/>
                  <a:pt x="577182" y="1154363"/>
                </a:cubicBezTo>
                <a:cubicBezTo>
                  <a:pt x="258413" y="1154363"/>
                  <a:pt x="0" y="895950"/>
                  <a:pt x="0" y="577182"/>
                </a:cubicBezTo>
                <a:cubicBezTo>
                  <a:pt x="0" y="258413"/>
                  <a:pt x="258413" y="0"/>
                  <a:pt x="577182" y="0"/>
                </a:cubicBezTo>
                <a:close/>
              </a:path>
            </a:pathLst>
          </a:custGeom>
          <a:noFill/>
          <a:ln>
            <a:noFill/>
          </a:ln>
        </p:spPr>
      </p:pic>
      <p:sp>
        <p:nvSpPr>
          <p:cNvPr id="28" name="标题 1"/>
          <p:cNvSpPr txBox="1"/>
          <p:nvPr/>
        </p:nvSpPr>
        <p:spPr>
          <a:xfrm>
            <a:off x="6231609" y="4237734"/>
            <a:ext cx="1278850" cy="1278850"/>
          </a:xfrm>
          <a:prstGeom prst="ellipse">
            <a:avLst/>
          </a:prstGeom>
          <a:solidFill>
            <a:schemeClr val="accent3"/>
          </a:solidFill>
          <a:ln w="12700" cap="sq">
            <a:noFill/>
            <a:miter/>
          </a:ln>
        </p:spPr>
        <p:txBody>
          <a:bodyPr vert="horz" wrap="square" lIns="91440" tIns="45720" rIns="91440" bIns="45720" rtlCol="0" anchor="ctr"/>
          <a:lstStyle/>
          <a:p>
            <a:pPr algn="ctr"/>
            <a:endParaRPr kumimoji="1" lang="zh-CN" altLang="en-US"/>
          </a:p>
        </p:txBody>
      </p:sp>
      <p:pic>
        <p:nvPicPr>
          <p:cNvPr id="29" name="Picture 28"/>
          <p:cNvPicPr>
            <a:picLocks noChangeAspect="1"/>
          </p:cNvPicPr>
          <p:nvPr/>
        </p:nvPicPr>
        <p:blipFill>
          <a:blip r:embed="rId6">
            <a:alphaModFix/>
          </a:blip>
          <a:srcRect l="16662" r="16662"/>
          <a:stretch>
            <a:fillRect/>
          </a:stretch>
        </p:blipFill>
        <p:spPr>
          <a:xfrm>
            <a:off x="6293853" y="4299977"/>
            <a:ext cx="1154363" cy="1154363"/>
          </a:xfrm>
          <a:custGeom>
            <a:avLst/>
            <a:gdLst/>
            <a:ahLst/>
            <a:cxnLst/>
            <a:rect l="l" t="t" r="r" b="b"/>
            <a:pathLst>
              <a:path w="1154363" h="1154363">
                <a:moveTo>
                  <a:pt x="577182" y="0"/>
                </a:moveTo>
                <a:cubicBezTo>
                  <a:pt x="895950" y="0"/>
                  <a:pt x="1154363" y="258413"/>
                  <a:pt x="1154363" y="577182"/>
                </a:cubicBezTo>
                <a:cubicBezTo>
                  <a:pt x="1154363" y="895950"/>
                  <a:pt x="895950" y="1154363"/>
                  <a:pt x="577182" y="1154363"/>
                </a:cubicBezTo>
                <a:cubicBezTo>
                  <a:pt x="258413" y="1154363"/>
                  <a:pt x="0" y="895950"/>
                  <a:pt x="0" y="577182"/>
                </a:cubicBezTo>
                <a:cubicBezTo>
                  <a:pt x="0" y="258413"/>
                  <a:pt x="258413" y="0"/>
                  <a:pt x="577182" y="0"/>
                </a:cubicBezTo>
                <a:close/>
              </a:path>
            </a:pathLst>
          </a:custGeom>
          <a:noFill/>
          <a:ln>
            <a:noFill/>
          </a:ln>
        </p:spPr>
      </p:pic>
      <p:sp>
        <p:nvSpPr>
          <p:cNvPr id="30" name="标题 1"/>
          <p:cNvSpPr txBox="1"/>
          <p:nvPr/>
        </p:nvSpPr>
        <p:spPr>
          <a:xfrm>
            <a:off x="172720" y="247319"/>
            <a:ext cx="11442700" cy="485140"/>
          </a:xfrm>
          <a:prstGeom prst="rect">
            <a:avLst/>
          </a:prstGeom>
          <a:noFill/>
          <a:ln>
            <a:noFill/>
          </a:ln>
        </p:spPr>
        <p:txBody>
          <a:bodyPr vert="horz" wrap="square" lIns="91440" tIns="45720" rIns="91440" bIns="45720" rtlCol="0" anchor="t">
            <a:spAutoFit/>
          </a:bodyPr>
          <a:lstStyle/>
          <a:p>
            <a:pPr algn="l"/>
            <a:r>
              <a:rPr kumimoji="1" lang="en-US" altLang="zh-CN" sz="2800">
                <a:ln w="12700">
                  <a:noFill/>
                </a:ln>
                <a:solidFill>
                  <a:srgbClr val="262626">
                    <a:alpha val="100000"/>
                  </a:srgbClr>
                </a:solidFill>
                <a:latin typeface="Source Han Sans CN Bold"/>
                <a:ea typeface="Source Han Sans CN Bold"/>
                <a:cs typeface="Source Han Sans CN Bold"/>
              </a:rPr>
              <a:t>Surveyed Deep Learning Transfer</a:t>
            </a:r>
            <a:endParaRPr kumimoji="1" lang="zh-CN" altLang="en-US"/>
          </a:p>
        </p:txBody>
      </p:sp>
      <p:cxnSp>
        <p:nvCxnSpPr>
          <p:cNvPr id="31" name="标题 1"/>
          <p:cNvCxnSpPr/>
          <p:nvPr/>
        </p:nvCxnSpPr>
        <p:spPr>
          <a:xfrm>
            <a:off x="312738" y="770539"/>
            <a:ext cx="11307762" cy="0"/>
          </a:xfrm>
          <a:prstGeom prst="line">
            <a:avLst/>
          </a:prstGeom>
          <a:noFill/>
          <a:ln w="6350" cap="rnd">
            <a:solidFill>
              <a:schemeClr val="bg1">
                <a:lumMod val="65000"/>
              </a:schemeClr>
            </a:solidFill>
            <a:round/>
          </a:ln>
        </p:spPr>
      </p:cxnSp>
      <p:cxnSp>
        <p:nvCxnSpPr>
          <p:cNvPr id="32" name="标题 1"/>
          <p:cNvCxnSpPr/>
          <p:nvPr/>
        </p:nvCxnSpPr>
        <p:spPr>
          <a:xfrm>
            <a:off x="312738" y="770539"/>
            <a:ext cx="652463" cy="0"/>
          </a:xfrm>
          <a:prstGeom prst="line">
            <a:avLst/>
          </a:prstGeom>
          <a:noFill/>
          <a:ln w="44450" cap="sq">
            <a:solidFill>
              <a:schemeClr val="accent1"/>
            </a:solidFill>
            <a:round/>
          </a:ln>
        </p:spPr>
      </p:cxnSp>
      <p:pic>
        <p:nvPicPr>
          <p:cNvPr id="34" name="Picture 33" descr="A close up of a brain&#10;&#10;Description automatically generated">
            <a:extLst>
              <a:ext uri="{FF2B5EF4-FFF2-40B4-BE49-F238E27FC236}">
                <a16:creationId xmlns:a16="http://schemas.microsoft.com/office/drawing/2014/main" id="{419528B8-17AA-FBA0-0A74-BB8257B7A5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09714" y="4230810"/>
            <a:ext cx="1278850" cy="12788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6" name="Picture 35" descr="A collage of images of human organs&#10;&#10;Description automatically generated">
            <a:extLst>
              <a:ext uri="{FF2B5EF4-FFF2-40B4-BE49-F238E27FC236}">
                <a16:creationId xmlns:a16="http://schemas.microsoft.com/office/drawing/2014/main" id="{BE43EA61-A4FF-C795-AB92-4B736C375C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8755" y="1854602"/>
            <a:ext cx="1289668" cy="123935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5285529" y="4060260"/>
            <a:ext cx="372746" cy="67602"/>
          </a:xfrm>
          <a:prstGeom prst="roundRect">
            <a:avLst>
              <a:gd name="adj" fmla="val 50000"/>
            </a:avLst>
          </a:prstGeom>
          <a:solidFill>
            <a:schemeClr val="accent3">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23" name="标题 1"/>
          <p:cNvSpPr txBox="1"/>
          <p:nvPr/>
        </p:nvSpPr>
        <p:spPr>
          <a:xfrm>
            <a:off x="10828383" y="4060260"/>
            <a:ext cx="372746" cy="67602"/>
          </a:xfrm>
          <a:prstGeom prst="roundRect">
            <a:avLst>
              <a:gd name="adj" fmla="val 50000"/>
            </a:avLst>
          </a:prstGeom>
          <a:solidFill>
            <a:schemeClr val="accent3">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30" name="标题 1"/>
          <p:cNvSpPr txBox="1"/>
          <p:nvPr/>
        </p:nvSpPr>
        <p:spPr>
          <a:xfrm>
            <a:off x="172720" y="247319"/>
            <a:ext cx="11442700" cy="485140"/>
          </a:xfrm>
          <a:prstGeom prst="rect">
            <a:avLst/>
          </a:prstGeom>
          <a:noFill/>
          <a:ln>
            <a:noFill/>
          </a:ln>
        </p:spPr>
        <p:txBody>
          <a:bodyPr vert="horz" wrap="square" lIns="91440" tIns="45720" rIns="91440" bIns="45720" rtlCol="0" anchor="t">
            <a:spAutoFit/>
          </a:bodyPr>
          <a:lstStyle/>
          <a:p>
            <a:pPr algn="l"/>
            <a:r>
              <a:rPr kumimoji="1" lang="en-US" altLang="zh-CN" sz="2800">
                <a:ln w="12700">
                  <a:noFill/>
                </a:ln>
                <a:solidFill>
                  <a:srgbClr val="262626">
                    <a:alpha val="100000"/>
                  </a:srgbClr>
                </a:solidFill>
                <a:latin typeface="Source Han Sans CN Bold"/>
                <a:ea typeface="Source Han Sans CN Bold"/>
                <a:cs typeface="Source Han Sans CN Bold"/>
              </a:rPr>
              <a:t>Surveyed Deep Learning Transfer</a:t>
            </a:r>
            <a:endParaRPr kumimoji="1" lang="zh-CN" altLang="en-US"/>
          </a:p>
        </p:txBody>
      </p:sp>
      <p:cxnSp>
        <p:nvCxnSpPr>
          <p:cNvPr id="31" name="标题 1"/>
          <p:cNvCxnSpPr/>
          <p:nvPr/>
        </p:nvCxnSpPr>
        <p:spPr>
          <a:xfrm>
            <a:off x="312738" y="770539"/>
            <a:ext cx="11307762" cy="0"/>
          </a:xfrm>
          <a:prstGeom prst="line">
            <a:avLst/>
          </a:prstGeom>
          <a:noFill/>
          <a:ln w="6350" cap="rnd">
            <a:solidFill>
              <a:schemeClr val="bg1">
                <a:lumMod val="65000"/>
              </a:schemeClr>
            </a:solidFill>
            <a:round/>
          </a:ln>
        </p:spPr>
      </p:cxnSp>
      <p:cxnSp>
        <p:nvCxnSpPr>
          <p:cNvPr id="32" name="标题 1"/>
          <p:cNvCxnSpPr/>
          <p:nvPr/>
        </p:nvCxnSpPr>
        <p:spPr>
          <a:xfrm>
            <a:off x="312738" y="770539"/>
            <a:ext cx="652463" cy="0"/>
          </a:xfrm>
          <a:prstGeom prst="line">
            <a:avLst/>
          </a:prstGeom>
          <a:noFill/>
          <a:ln w="44450" cap="sq">
            <a:solidFill>
              <a:schemeClr val="accent1"/>
            </a:solidFill>
            <a:round/>
          </a:ln>
        </p:spPr>
      </p:cxnSp>
      <p:pic>
        <p:nvPicPr>
          <p:cNvPr id="34" name="Picture 33">
            <a:extLst>
              <a:ext uri="{FF2B5EF4-FFF2-40B4-BE49-F238E27FC236}">
                <a16:creationId xmlns:a16="http://schemas.microsoft.com/office/drawing/2014/main" id="{2AC1ACB5-2C1C-45F6-8909-4F223ABD84E6}"/>
              </a:ext>
            </a:extLst>
          </p:cNvPr>
          <p:cNvPicPr>
            <a:picLocks noChangeAspect="1"/>
          </p:cNvPicPr>
          <p:nvPr/>
        </p:nvPicPr>
        <p:blipFill>
          <a:blip r:embed="rId3"/>
          <a:stretch>
            <a:fillRect/>
          </a:stretch>
        </p:blipFill>
        <p:spPr>
          <a:xfrm>
            <a:off x="990871" y="1587328"/>
            <a:ext cx="6823616" cy="4945864"/>
          </a:xfrm>
          <a:prstGeom prst="rect">
            <a:avLst/>
          </a:prstGeom>
        </p:spPr>
      </p:pic>
      <p:sp>
        <p:nvSpPr>
          <p:cNvPr id="36" name="TextBox 35">
            <a:extLst>
              <a:ext uri="{FF2B5EF4-FFF2-40B4-BE49-F238E27FC236}">
                <a16:creationId xmlns:a16="http://schemas.microsoft.com/office/drawing/2014/main" id="{9060C9EB-017F-D3DA-17CF-1EB243A0DFEE}"/>
              </a:ext>
            </a:extLst>
          </p:cNvPr>
          <p:cNvSpPr txBox="1"/>
          <p:nvPr/>
        </p:nvSpPr>
        <p:spPr>
          <a:xfrm>
            <a:off x="1031190" y="1087584"/>
            <a:ext cx="10169939" cy="646331"/>
          </a:xfrm>
          <a:prstGeom prst="rect">
            <a:avLst/>
          </a:prstGeom>
          <a:noFill/>
        </p:spPr>
        <p:txBody>
          <a:bodyPr wrap="square" rtlCol="0">
            <a:spAutoFit/>
          </a:bodyPr>
          <a:lstStyle/>
          <a:p>
            <a:r>
              <a:rPr lang="en-US" sz="1200" dirty="0">
                <a:latin typeface="+mj-lt"/>
              </a:rPr>
              <a:t>Photo of [Figure 2: Kidney classification based on TL], </a:t>
            </a:r>
            <a:r>
              <a:rPr lang="en-US" sz="1200" i="1" dirty="0">
                <a:latin typeface="+mj-lt"/>
              </a:rPr>
              <a:t>Deep Transfer Learning for Kidney Cancer Diagnosis by </a:t>
            </a:r>
            <a:r>
              <a:rPr lang="en-US" sz="1200" b="0" i="0" u="none" strike="noStrike" dirty="0">
                <a:effectLst/>
                <a:latin typeface="+mj-lt"/>
                <a:hlinkClick r:id="rId4"/>
              </a:rPr>
              <a:t>Yassine Habchi</a:t>
            </a:r>
            <a:r>
              <a:rPr lang="en-US" sz="1200" b="0" i="0" dirty="0">
                <a:solidFill>
                  <a:srgbClr val="000000"/>
                </a:solidFill>
                <a:effectLst/>
                <a:latin typeface="+mj-lt"/>
              </a:rPr>
              <a:t>, </a:t>
            </a:r>
            <a:r>
              <a:rPr lang="en-US" sz="1200" b="0" i="0" u="none" strike="noStrike" dirty="0">
                <a:effectLst/>
                <a:latin typeface="+mj-lt"/>
                <a:hlinkClick r:id="rId5"/>
              </a:rPr>
              <a:t>Hamza Kheddar</a:t>
            </a:r>
            <a:r>
              <a:rPr lang="en-US" sz="1200" b="0" i="0" dirty="0">
                <a:solidFill>
                  <a:srgbClr val="000000"/>
                </a:solidFill>
                <a:effectLst/>
                <a:latin typeface="+mj-lt"/>
              </a:rPr>
              <a:t>, </a:t>
            </a:r>
            <a:r>
              <a:rPr lang="en-US" sz="1200" b="0" i="0" u="none" strike="noStrike" dirty="0">
                <a:effectLst/>
                <a:latin typeface="+mj-lt"/>
                <a:hlinkClick r:id="rId6"/>
              </a:rPr>
              <a:t>Yassine Himeur</a:t>
            </a:r>
            <a:r>
              <a:rPr lang="en-US" sz="1200" b="0" i="0" dirty="0">
                <a:solidFill>
                  <a:srgbClr val="000000"/>
                </a:solidFill>
                <a:effectLst/>
                <a:latin typeface="+mj-lt"/>
              </a:rPr>
              <a:t>, </a:t>
            </a:r>
            <a:r>
              <a:rPr lang="en-US" sz="1200" b="0" i="0" u="none" strike="noStrike" dirty="0">
                <a:effectLst/>
                <a:latin typeface="+mj-lt"/>
                <a:hlinkClick r:id="rId7"/>
              </a:rPr>
              <a:t>Abdelkrim Boukabou</a:t>
            </a:r>
            <a:r>
              <a:rPr lang="en-US" sz="1200" b="0" i="0" dirty="0">
                <a:solidFill>
                  <a:srgbClr val="000000"/>
                </a:solidFill>
                <a:effectLst/>
                <a:latin typeface="+mj-lt"/>
              </a:rPr>
              <a:t>, </a:t>
            </a:r>
            <a:r>
              <a:rPr lang="en-US" sz="1200" b="0" i="0" u="none" strike="noStrike" dirty="0">
                <a:effectLst/>
                <a:latin typeface="+mj-lt"/>
                <a:hlinkClick r:id="rId8"/>
              </a:rPr>
              <a:t>Shadi Atalla</a:t>
            </a:r>
            <a:r>
              <a:rPr lang="en-US" sz="1200" b="0" i="0" dirty="0">
                <a:solidFill>
                  <a:srgbClr val="000000"/>
                </a:solidFill>
                <a:effectLst/>
                <a:latin typeface="+mj-lt"/>
              </a:rPr>
              <a:t>, </a:t>
            </a:r>
            <a:r>
              <a:rPr lang="en-US" sz="1200" b="0" i="0" u="none" strike="noStrike" dirty="0">
                <a:effectLst/>
                <a:latin typeface="+mj-lt"/>
                <a:hlinkClick r:id="rId9"/>
              </a:rPr>
              <a:t>Wathiq Mansoor</a:t>
            </a:r>
            <a:r>
              <a:rPr lang="en-US" sz="1200" b="0" i="0" dirty="0">
                <a:solidFill>
                  <a:srgbClr val="000000"/>
                </a:solidFill>
                <a:effectLst/>
                <a:latin typeface="+mj-lt"/>
              </a:rPr>
              <a:t>, </a:t>
            </a:r>
            <a:r>
              <a:rPr lang="en-US" sz="1200" b="0" i="0" u="sng" dirty="0">
                <a:effectLst/>
                <a:latin typeface="+mj-lt"/>
                <a:hlinkClick r:id="rId10"/>
              </a:rPr>
              <a:t>Hussain Al-Ahmad</a:t>
            </a:r>
            <a:r>
              <a:rPr lang="en-US" sz="1200" b="0" i="0" u="sng" dirty="0">
                <a:effectLst/>
                <a:latin typeface="+mj-lt"/>
              </a:rPr>
              <a:t> vol 4, p 4 2016 </a:t>
            </a:r>
            <a:r>
              <a:rPr lang="en-US" sz="1200" b="0" i="0" u="sng" dirty="0">
                <a:effectLst/>
                <a:latin typeface="+mj-lt"/>
                <a:hlinkClick r:id="rId11"/>
              </a:rPr>
              <a:t>https://arxiv.org/abs/2408.04318</a:t>
            </a:r>
            <a:endParaRPr lang="en-US" sz="1200" i="1" dirty="0">
              <a:latin typeface="+mj-lt"/>
            </a:endParaRPr>
          </a:p>
        </p:txBody>
      </p:sp>
    </p:spTree>
    <p:extLst>
      <p:ext uri="{BB962C8B-B14F-4D97-AF65-F5344CB8AC3E}">
        <p14:creationId xmlns:p14="http://schemas.microsoft.com/office/powerpoint/2010/main" val="41690134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5273457" y="4531583"/>
            <a:ext cx="1306841" cy="1315234"/>
          </a:xfrm>
          <a:prstGeom prst="roundRect">
            <a:avLst>
              <a:gd name="adj" fmla="val 11199"/>
            </a:avLst>
          </a:prstGeom>
          <a:gradFill>
            <a:gsLst>
              <a:gs pos="0">
                <a:schemeClr val="accent1"/>
              </a:gs>
              <a:gs pos="100000">
                <a:schemeClr val="bg1">
                  <a:alpha val="0"/>
                </a:schemeClr>
              </a:gs>
            </a:gsLst>
            <a:lin ang="0" scaled="0"/>
          </a:gradFill>
          <a:ln w="12700" cap="sq">
            <a:noFill/>
            <a:miter/>
          </a:ln>
          <a:effectLst/>
        </p:spPr>
        <p:txBody>
          <a:bodyPr vert="horz" wrap="square" lIns="91440" tIns="45720" rIns="91440" bIns="45720" rtlCol="0" anchor="ctr"/>
          <a:lstStyle/>
          <a:p>
            <a:pPr algn="ctr"/>
            <a:endParaRPr kumimoji="1" lang="zh-CN" altLang="en-US"/>
          </a:p>
        </p:txBody>
      </p:sp>
      <p:sp>
        <p:nvSpPr>
          <p:cNvPr id="3" name="标题 1"/>
          <p:cNvSpPr txBox="1"/>
          <p:nvPr/>
        </p:nvSpPr>
        <p:spPr>
          <a:xfrm>
            <a:off x="6158057" y="3162300"/>
            <a:ext cx="5360843" cy="2853016"/>
          </a:xfrm>
          <a:prstGeom prst="rect">
            <a:avLst/>
          </a:prstGeom>
          <a:noFill/>
          <a:ln>
            <a:noFill/>
          </a:ln>
        </p:spPr>
        <p:txBody>
          <a:bodyPr vert="horz" wrap="square" lIns="0" tIns="0" rIns="0" bIns="0" rtlCol="0" anchor="t"/>
          <a:lstStyle/>
          <a:p>
            <a:pPr algn="l"/>
            <a:r>
              <a:rPr kumimoji="1" lang="en-US" altLang="zh-CN" sz="4000">
                <a:ln w="12700">
                  <a:noFill/>
                </a:ln>
                <a:solidFill>
                  <a:srgbClr val="262626">
                    <a:alpha val="100000"/>
                  </a:srgbClr>
                </a:solidFill>
                <a:latin typeface="Alegreya Sans ExtraBold"/>
                <a:ea typeface="Alegreya Sans ExtraBold"/>
                <a:cs typeface="Alegreya Sans ExtraBold"/>
              </a:rPr>
              <a:t>Advantages of Deep Transfer Learning</a:t>
            </a:r>
            <a:endParaRPr kumimoji="1" lang="zh-CN" altLang="en-US"/>
          </a:p>
        </p:txBody>
      </p:sp>
      <p:sp>
        <p:nvSpPr>
          <p:cNvPr id="4" name="标题 1"/>
          <p:cNvSpPr txBox="1"/>
          <p:nvPr/>
        </p:nvSpPr>
        <p:spPr>
          <a:xfrm>
            <a:off x="6096000" y="-79474"/>
            <a:ext cx="1737655" cy="3241774"/>
          </a:xfrm>
          <a:prstGeom prst="rect">
            <a:avLst/>
          </a:prstGeom>
          <a:noFill/>
          <a:ln>
            <a:noFill/>
          </a:ln>
        </p:spPr>
        <p:txBody>
          <a:bodyPr vert="horz" wrap="square" lIns="0" tIns="0" rIns="0" bIns="0" rtlCol="0" anchor="b"/>
          <a:lstStyle/>
          <a:p>
            <a:pPr algn="l"/>
            <a:r>
              <a:rPr kumimoji="1" lang="en-US" altLang="zh-CN" sz="11500" dirty="0">
                <a:ln w="12700">
                  <a:noFill/>
                </a:ln>
                <a:solidFill>
                  <a:srgbClr val="CBA1AD">
                    <a:alpha val="100000"/>
                  </a:srgbClr>
                </a:solidFill>
                <a:latin typeface="Source Han Sans CN Bold"/>
                <a:ea typeface="Source Han Sans CN Bold"/>
                <a:cs typeface="Source Han Sans CN Bold"/>
              </a:rPr>
              <a:t>4</a:t>
            </a:r>
            <a:endParaRPr kumimoji="1" lang="zh-CN" altLang="en-US" dirty="0"/>
          </a:p>
        </p:txBody>
      </p:sp>
      <p:sp>
        <p:nvSpPr>
          <p:cNvPr id="5" name="标题 1"/>
          <p:cNvSpPr txBox="1"/>
          <p:nvPr/>
        </p:nvSpPr>
        <p:spPr>
          <a:xfrm>
            <a:off x="6" y="6587076"/>
            <a:ext cx="12191994" cy="270925"/>
          </a:xfrm>
          <a:custGeom>
            <a:avLst/>
            <a:gdLst>
              <a:gd name="connsiteX0" fmla="*/ 195579 w 12191994"/>
              <a:gd name="connsiteY0" fmla="*/ 0 h 270925"/>
              <a:gd name="connsiteX1" fmla="*/ 11996413 w 12191994"/>
              <a:gd name="connsiteY1" fmla="*/ 0 h 270925"/>
              <a:gd name="connsiteX2" fmla="*/ 12191994 w 12191994"/>
              <a:gd name="connsiteY2" fmla="*/ 195581 h 270925"/>
              <a:gd name="connsiteX3" fmla="*/ 12191994 w 12191994"/>
              <a:gd name="connsiteY3" fmla="*/ 270925 h 270925"/>
              <a:gd name="connsiteX4" fmla="*/ 0 w 12191994"/>
              <a:gd name="connsiteY4" fmla="*/ 270925 h 270925"/>
              <a:gd name="connsiteX5" fmla="*/ 0 w 12191994"/>
              <a:gd name="connsiteY5" fmla="*/ 195571 h 270925"/>
              <a:gd name="connsiteX6" fmla="*/ 15368 w 12191994"/>
              <a:gd name="connsiteY6" fmla="*/ 119452 h 270925"/>
              <a:gd name="connsiteX7" fmla="*/ 195579 w 12191994"/>
              <a:gd name="connsiteY7" fmla="*/ 0 h 270925"/>
            </a:gdLst>
            <a:ahLst/>
            <a:cxnLst/>
            <a:rect l="l" t="t" r="r" b="b"/>
            <a:pathLst>
              <a:path w="12191994" h="270925">
                <a:moveTo>
                  <a:pt x="195579" y="0"/>
                </a:moveTo>
                <a:lnTo>
                  <a:pt x="11996413" y="0"/>
                </a:lnTo>
                <a:cubicBezTo>
                  <a:pt x="12104429" y="0"/>
                  <a:pt x="12191994" y="87565"/>
                  <a:pt x="12191994" y="195581"/>
                </a:cubicBezTo>
                <a:lnTo>
                  <a:pt x="12191994" y="270925"/>
                </a:lnTo>
                <a:lnTo>
                  <a:pt x="0" y="270925"/>
                </a:lnTo>
                <a:lnTo>
                  <a:pt x="0" y="195571"/>
                </a:lnTo>
                <a:lnTo>
                  <a:pt x="15368" y="119452"/>
                </a:lnTo>
                <a:cubicBezTo>
                  <a:pt x="45059" y="49256"/>
                  <a:pt x="114567" y="0"/>
                  <a:pt x="195579" y="0"/>
                </a:cubicBezTo>
                <a:close/>
              </a:path>
            </a:pathLst>
          </a:custGeom>
          <a:gradFill>
            <a:gsLst>
              <a:gs pos="30000">
                <a:schemeClr val="accent1"/>
              </a:gs>
              <a:gs pos="100000">
                <a:schemeClr val="accent1">
                  <a:lumMod val="40000"/>
                  <a:lumOff val="60000"/>
                </a:schemeClr>
              </a:gs>
            </a:gsLst>
            <a:lin ang="0" scaled="0"/>
          </a:gradFill>
          <a:ln w="12700" cap="sq">
            <a:solidFill>
              <a:schemeClr val="accent1">
                <a:lumMod val="60000"/>
                <a:lumOff val="40000"/>
              </a:schemeClr>
            </a:solidFill>
            <a:miter/>
          </a:ln>
          <a:effectLst>
            <a:outerShdw blurRad="190500" dist="190500" dir="2700000" algn="tl" rotWithShape="0">
              <a:schemeClr val="accent1">
                <a:alpha val="20000"/>
              </a:schemeClr>
            </a:outerShdw>
          </a:effectLst>
        </p:spPr>
        <p:txBody>
          <a:bodyPr vert="horz" wrap="square" lIns="91440" tIns="45720" rIns="91440" bIns="45720" rtlCol="0" anchor="ctr"/>
          <a:lstStyle/>
          <a:p>
            <a:pPr algn="ctr"/>
            <a:endParaRPr kumimoji="1" lang="zh-CN" altLang="en-US"/>
          </a:p>
        </p:txBody>
      </p:sp>
      <p:sp>
        <p:nvSpPr>
          <p:cNvPr id="6" name="标题 1"/>
          <p:cNvSpPr txBox="1"/>
          <p:nvPr/>
        </p:nvSpPr>
        <p:spPr>
          <a:xfrm flipH="1">
            <a:off x="-3" y="1571113"/>
            <a:ext cx="5108552" cy="2663703"/>
          </a:xfrm>
          <a:custGeom>
            <a:avLst/>
            <a:gdLst>
              <a:gd name="connsiteX0" fmla="*/ 246382 w 4629149"/>
              <a:gd name="connsiteY0" fmla="*/ 0 h 2014736"/>
              <a:gd name="connsiteX1" fmla="*/ 4629149 w 4629149"/>
              <a:gd name="connsiteY1" fmla="*/ 0 h 2014736"/>
              <a:gd name="connsiteX2" fmla="*/ 4629149 w 4629149"/>
              <a:gd name="connsiteY2" fmla="*/ 2014736 h 2014736"/>
              <a:gd name="connsiteX3" fmla="*/ 246382 w 4629149"/>
              <a:gd name="connsiteY3" fmla="*/ 2014736 h 2014736"/>
              <a:gd name="connsiteX4" fmla="*/ 0 w 4629149"/>
              <a:gd name="connsiteY4" fmla="*/ 1768354 h 2014736"/>
              <a:gd name="connsiteX5" fmla="*/ 0 w 4629149"/>
              <a:gd name="connsiteY5" fmla="*/ 246382 h 2014736"/>
              <a:gd name="connsiteX6" fmla="*/ 246382 w 4629149"/>
              <a:gd name="connsiteY6" fmla="*/ 0 h 2014736"/>
            </a:gdLst>
            <a:ahLst/>
            <a:cxnLst/>
            <a:rect l="l" t="t" r="r" b="b"/>
            <a:pathLst>
              <a:path w="4629149" h="2014736">
                <a:moveTo>
                  <a:pt x="246382" y="0"/>
                </a:moveTo>
                <a:lnTo>
                  <a:pt x="4629149" y="0"/>
                </a:lnTo>
                <a:lnTo>
                  <a:pt x="4629149" y="2014736"/>
                </a:lnTo>
                <a:lnTo>
                  <a:pt x="246382" y="2014736"/>
                </a:lnTo>
                <a:cubicBezTo>
                  <a:pt x="110309" y="2014736"/>
                  <a:pt x="0" y="1904427"/>
                  <a:pt x="0" y="1768354"/>
                </a:cubicBezTo>
                <a:lnTo>
                  <a:pt x="0" y="246382"/>
                </a:lnTo>
                <a:cubicBezTo>
                  <a:pt x="0" y="110309"/>
                  <a:pt x="110309" y="0"/>
                  <a:pt x="246382" y="0"/>
                </a:cubicBezTo>
                <a:close/>
              </a:path>
            </a:pathLst>
          </a:custGeom>
          <a:gradFill>
            <a:gsLst>
              <a:gs pos="30000">
                <a:schemeClr val="accent1"/>
              </a:gs>
              <a:gs pos="100000">
                <a:schemeClr val="accent1">
                  <a:lumMod val="40000"/>
                  <a:lumOff val="60000"/>
                </a:schemeClr>
              </a:gs>
            </a:gsLst>
            <a:lin ang="0" scaled="0"/>
          </a:gradFill>
          <a:ln w="12700" cap="sq">
            <a:solidFill>
              <a:schemeClr val="accent1">
                <a:lumMod val="60000"/>
                <a:lumOff val="40000"/>
              </a:schemeClr>
            </a:solidFill>
            <a:miter/>
          </a:ln>
          <a:effectLst>
            <a:outerShdw blurRad="190500" dist="190500" dir="2700000" algn="tl" rotWithShape="0">
              <a:schemeClr val="accent1">
                <a:alpha val="20000"/>
              </a:schemeClr>
            </a:outerShdw>
          </a:effectLst>
        </p:spPr>
        <p:txBody>
          <a:bodyPr vert="horz" wrap="square" lIns="91440" tIns="45720" rIns="91440" bIns="45720" rtlCol="0" anchor="ctr"/>
          <a:lstStyle/>
          <a:p>
            <a:pPr algn="ctr"/>
            <a:endParaRPr kumimoji="1" lang="zh-CN" altLang="en-US"/>
          </a:p>
        </p:txBody>
      </p:sp>
      <p:sp>
        <p:nvSpPr>
          <p:cNvPr id="7" name="标题 1"/>
          <p:cNvSpPr txBox="1"/>
          <p:nvPr/>
        </p:nvSpPr>
        <p:spPr>
          <a:xfrm>
            <a:off x="1405607" y="739588"/>
            <a:ext cx="4206096" cy="5394512"/>
          </a:xfrm>
          <a:prstGeom prst="roundRect">
            <a:avLst>
              <a:gd name="adj" fmla="val 9196"/>
            </a:avLst>
          </a:prstGeom>
          <a:solidFill>
            <a:schemeClr val="accent1">
              <a:lumMod val="40000"/>
              <a:lumOff val="60000"/>
            </a:schemeClr>
          </a:solidFill>
          <a:ln w="12700" cap="sq">
            <a:solidFill>
              <a:schemeClr val="accent1">
                <a:lumMod val="20000"/>
                <a:lumOff val="80000"/>
              </a:schemeClr>
            </a:solidFill>
            <a:miter/>
          </a:ln>
        </p:spPr>
        <p:txBody>
          <a:bodyPr vert="horz" wrap="square" lIns="91440" tIns="45720" rIns="91440" bIns="45720" rtlCol="0" anchor="ctr"/>
          <a:lstStyle/>
          <a:p>
            <a:pPr algn="ctr"/>
            <a:endParaRPr kumimoji="1" lang="zh-CN" altLang="en-US"/>
          </a:p>
        </p:txBody>
      </p:sp>
      <p:pic>
        <p:nvPicPr>
          <p:cNvPr id="8" name="Picture 7"/>
          <p:cNvPicPr>
            <a:picLocks noChangeAspect="1"/>
          </p:cNvPicPr>
          <p:nvPr/>
        </p:nvPicPr>
        <p:blipFill>
          <a:blip r:embed="rId2">
            <a:alphaModFix/>
          </a:blip>
          <a:srcRect l="15266" t="319" r="6995" b="18761"/>
          <a:stretch>
            <a:fillRect/>
          </a:stretch>
        </p:blipFill>
        <p:spPr>
          <a:xfrm>
            <a:off x="1498223" y="858372"/>
            <a:ext cx="4020864" cy="5156944"/>
          </a:xfrm>
          <a:custGeom>
            <a:avLst/>
            <a:gdLst/>
            <a:ahLst/>
            <a:cxnLst/>
            <a:rect l="l" t="t" r="r" b="b"/>
            <a:pathLst>
              <a:path w="4025900" h="5156200">
                <a:moveTo>
                  <a:pt x="369759" y="0"/>
                </a:moveTo>
                <a:lnTo>
                  <a:pt x="3651105" y="0"/>
                </a:lnTo>
                <a:cubicBezTo>
                  <a:pt x="3855317" y="0"/>
                  <a:pt x="4020864" y="165547"/>
                  <a:pt x="4020864" y="369759"/>
                </a:cubicBezTo>
                <a:lnTo>
                  <a:pt x="4020864" y="4787185"/>
                </a:lnTo>
                <a:cubicBezTo>
                  <a:pt x="4020864" y="4991397"/>
                  <a:pt x="3855317" y="5156944"/>
                  <a:pt x="3651105" y="5156944"/>
                </a:cubicBezTo>
                <a:lnTo>
                  <a:pt x="369759" y="5156944"/>
                </a:lnTo>
                <a:cubicBezTo>
                  <a:pt x="165547" y="5156944"/>
                  <a:pt x="0" y="4991397"/>
                  <a:pt x="0" y="4787185"/>
                </a:cubicBezTo>
                <a:lnTo>
                  <a:pt x="0" y="369759"/>
                </a:lnTo>
                <a:cubicBezTo>
                  <a:pt x="0" y="165547"/>
                  <a:pt x="165547" y="0"/>
                  <a:pt x="369759" y="0"/>
                </a:cubicBezTo>
                <a:close/>
              </a:path>
            </a:pathLst>
          </a:cu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662940" y="2847741"/>
            <a:ext cx="2805964" cy="1924867"/>
          </a:xfrm>
          <a:custGeom>
            <a:avLst/>
            <a:gdLst>
              <a:gd name="connsiteX0" fmla="*/ 2930314 w 2959312"/>
              <a:gd name="connsiteY0" fmla="*/ 946868 h 2030062"/>
              <a:gd name="connsiteX1" fmla="*/ 1967695 w 2959312"/>
              <a:gd name="connsiteY1" fmla="*/ 26369 h 2030062"/>
              <a:gd name="connsiteX2" fmla="*/ 1808391 w 2959312"/>
              <a:gd name="connsiteY2" fmla="*/ 94642 h 2030062"/>
              <a:gd name="connsiteX3" fmla="*/ 1808391 w 2959312"/>
              <a:gd name="connsiteY3" fmla="*/ 429894 h 2030062"/>
              <a:gd name="connsiteX4" fmla="*/ 122960 w 2959312"/>
              <a:gd name="connsiteY4" fmla="*/ 429894 h 2030062"/>
              <a:gd name="connsiteX5" fmla="*/ 0 w 2959312"/>
              <a:gd name="connsiteY5" fmla="*/ 552854 h 2030062"/>
              <a:gd name="connsiteX6" fmla="*/ 0 w 2959312"/>
              <a:gd name="connsiteY6" fmla="*/ 1477090 h 2030062"/>
              <a:gd name="connsiteX7" fmla="*/ 122960 w 2959312"/>
              <a:gd name="connsiteY7" fmla="*/ 1600049 h 2030062"/>
              <a:gd name="connsiteX8" fmla="*/ 1808051 w 2959312"/>
              <a:gd name="connsiteY8" fmla="*/ 1600049 h 2030062"/>
              <a:gd name="connsiteX9" fmla="*/ 1808051 w 2959312"/>
              <a:gd name="connsiteY9" fmla="*/ 1935641 h 2030062"/>
              <a:gd name="connsiteX10" fmla="*/ 1967356 w 2959312"/>
              <a:gd name="connsiteY10" fmla="*/ 2003914 h 2030062"/>
              <a:gd name="connsiteX11" fmla="*/ 2929974 w 2959312"/>
              <a:gd name="connsiteY11" fmla="*/ 1083415 h 2030062"/>
              <a:gd name="connsiteX12" fmla="*/ 2930314 w 2959312"/>
              <a:gd name="connsiteY12" fmla="*/ 946868 h 2030062"/>
            </a:gdLst>
            <a:ahLst/>
            <a:cxnLst/>
            <a:rect l="l" t="t" r="r" b="b"/>
            <a:pathLst>
              <a:path w="2959312" h="2030062">
                <a:moveTo>
                  <a:pt x="2930314" y="946868"/>
                </a:moveTo>
                <a:lnTo>
                  <a:pt x="1967695" y="26369"/>
                </a:lnTo>
                <a:cubicBezTo>
                  <a:pt x="1907574" y="-31035"/>
                  <a:pt x="1808391" y="11423"/>
                  <a:pt x="1808391" y="94642"/>
                </a:cubicBezTo>
                <a:lnTo>
                  <a:pt x="1808391" y="429894"/>
                </a:lnTo>
                <a:lnTo>
                  <a:pt x="122960" y="429894"/>
                </a:lnTo>
                <a:cubicBezTo>
                  <a:pt x="55026" y="429894"/>
                  <a:pt x="0" y="484920"/>
                  <a:pt x="0" y="552854"/>
                </a:cubicBezTo>
                <a:lnTo>
                  <a:pt x="0" y="1477090"/>
                </a:lnTo>
                <a:cubicBezTo>
                  <a:pt x="0" y="1545023"/>
                  <a:pt x="55026" y="1600049"/>
                  <a:pt x="122960" y="1600049"/>
                </a:cubicBezTo>
                <a:lnTo>
                  <a:pt x="1808051" y="1600049"/>
                </a:lnTo>
                <a:lnTo>
                  <a:pt x="1808051" y="1935641"/>
                </a:lnTo>
                <a:cubicBezTo>
                  <a:pt x="1808051" y="2018520"/>
                  <a:pt x="1907574" y="2060978"/>
                  <a:pt x="1967356" y="2003914"/>
                </a:cubicBezTo>
                <a:lnTo>
                  <a:pt x="2929974" y="1083415"/>
                </a:lnTo>
                <a:cubicBezTo>
                  <a:pt x="2969036" y="1046051"/>
                  <a:pt x="2969036" y="983892"/>
                  <a:pt x="2930314" y="946868"/>
                </a:cubicBezTo>
                <a:close/>
              </a:path>
            </a:pathLst>
          </a:custGeom>
          <a:solidFill>
            <a:schemeClr val="accent1"/>
          </a:solidFill>
          <a:ln w="3396" cap="flat">
            <a:noFill/>
            <a:miter/>
          </a:ln>
        </p:spPr>
        <p:txBody>
          <a:bodyPr vert="horz" wrap="square" lIns="91440" tIns="45720" rIns="91440" bIns="45720" rtlCol="0" anchor="ctr"/>
          <a:lstStyle/>
          <a:p>
            <a:pPr algn="l"/>
            <a:endParaRPr kumimoji="1" lang="zh-CN" altLang="en-US"/>
          </a:p>
        </p:txBody>
      </p:sp>
      <p:sp>
        <p:nvSpPr>
          <p:cNvPr id="3" name="标题 1"/>
          <p:cNvSpPr txBox="1"/>
          <p:nvPr/>
        </p:nvSpPr>
        <p:spPr>
          <a:xfrm>
            <a:off x="5699729" y="1955436"/>
            <a:ext cx="39614" cy="1475386"/>
          </a:xfrm>
          <a:custGeom>
            <a:avLst/>
            <a:gdLst>
              <a:gd name="connsiteX0" fmla="*/ 0 w 41779"/>
              <a:gd name="connsiteY0" fmla="*/ 0 h 1556017"/>
              <a:gd name="connsiteX1" fmla="*/ 41779 w 41779"/>
              <a:gd name="connsiteY1" fmla="*/ 0 h 1556017"/>
              <a:gd name="connsiteX2" fmla="*/ 41779 w 41779"/>
              <a:gd name="connsiteY2" fmla="*/ 1556018 h 1556017"/>
              <a:gd name="connsiteX3" fmla="*/ 0 w 41779"/>
              <a:gd name="connsiteY3" fmla="*/ 1556018 h 1556017"/>
            </a:gdLst>
            <a:ahLst/>
            <a:cxnLst/>
            <a:rect l="l" t="t" r="r" b="b"/>
            <a:pathLst>
              <a:path w="41779" h="1556017">
                <a:moveTo>
                  <a:pt x="0" y="0"/>
                </a:moveTo>
                <a:lnTo>
                  <a:pt x="41779" y="0"/>
                </a:lnTo>
                <a:lnTo>
                  <a:pt x="41779" y="1556018"/>
                </a:lnTo>
                <a:lnTo>
                  <a:pt x="0" y="1556018"/>
                </a:lnTo>
                <a:close/>
              </a:path>
            </a:pathLst>
          </a:custGeom>
          <a:solidFill>
            <a:schemeClr val="accent3"/>
          </a:solidFill>
          <a:ln w="3396" cap="flat">
            <a:noFill/>
            <a:miter/>
          </a:ln>
        </p:spPr>
        <p:txBody>
          <a:bodyPr vert="horz" wrap="square" lIns="91440" tIns="45720" rIns="91440" bIns="45720" rtlCol="0" anchor="ctr"/>
          <a:lstStyle/>
          <a:p>
            <a:pPr algn="l"/>
            <a:endParaRPr kumimoji="1" lang="zh-CN" altLang="en-US"/>
          </a:p>
        </p:txBody>
      </p:sp>
      <p:sp>
        <p:nvSpPr>
          <p:cNvPr id="4" name="标题 1"/>
          <p:cNvSpPr txBox="1"/>
          <p:nvPr/>
        </p:nvSpPr>
        <p:spPr>
          <a:xfrm>
            <a:off x="9011228" y="2058559"/>
            <a:ext cx="39614" cy="1475386"/>
          </a:xfrm>
          <a:custGeom>
            <a:avLst/>
            <a:gdLst>
              <a:gd name="connsiteX0" fmla="*/ 0 w 41779"/>
              <a:gd name="connsiteY0" fmla="*/ 0 h 1556017"/>
              <a:gd name="connsiteX1" fmla="*/ 41780 w 41779"/>
              <a:gd name="connsiteY1" fmla="*/ 0 h 1556017"/>
              <a:gd name="connsiteX2" fmla="*/ 41780 w 41779"/>
              <a:gd name="connsiteY2" fmla="*/ 1556018 h 1556017"/>
              <a:gd name="connsiteX3" fmla="*/ 0 w 41779"/>
              <a:gd name="connsiteY3" fmla="*/ 1556018 h 1556017"/>
            </a:gdLst>
            <a:ahLst/>
            <a:cxnLst/>
            <a:rect l="l" t="t" r="r" b="b"/>
            <a:pathLst>
              <a:path w="41779" h="1556017">
                <a:moveTo>
                  <a:pt x="0" y="0"/>
                </a:moveTo>
                <a:lnTo>
                  <a:pt x="41780" y="0"/>
                </a:lnTo>
                <a:lnTo>
                  <a:pt x="41780" y="1556018"/>
                </a:lnTo>
                <a:lnTo>
                  <a:pt x="0" y="1556018"/>
                </a:lnTo>
                <a:close/>
              </a:path>
            </a:pathLst>
          </a:custGeom>
          <a:solidFill>
            <a:schemeClr val="accent1"/>
          </a:solidFill>
          <a:ln w="3396" cap="flat">
            <a:noFill/>
            <a:miter/>
          </a:ln>
        </p:spPr>
        <p:txBody>
          <a:bodyPr vert="horz" wrap="square" lIns="91440" tIns="45720" rIns="91440" bIns="45720" rtlCol="0" anchor="ctr"/>
          <a:lstStyle/>
          <a:p>
            <a:pPr algn="l"/>
            <a:endParaRPr kumimoji="1" lang="zh-CN" altLang="en-US"/>
          </a:p>
        </p:txBody>
      </p:sp>
      <p:sp>
        <p:nvSpPr>
          <p:cNvPr id="5" name="标题 1"/>
          <p:cNvSpPr txBox="1"/>
          <p:nvPr/>
        </p:nvSpPr>
        <p:spPr>
          <a:xfrm>
            <a:off x="8942594" y="1980470"/>
            <a:ext cx="168118" cy="168118"/>
          </a:xfrm>
          <a:custGeom>
            <a:avLst/>
            <a:gdLst>
              <a:gd name="connsiteX0" fmla="*/ 156925 w 156924"/>
              <a:gd name="connsiteY0" fmla="*/ 78462 h 156924"/>
              <a:gd name="connsiteX1" fmla="*/ 78462 w 156924"/>
              <a:gd name="connsiteY1" fmla="*/ 156925 h 156924"/>
              <a:gd name="connsiteX2" fmla="*/ -1 w 156924"/>
              <a:gd name="connsiteY2" fmla="*/ 78462 h 156924"/>
              <a:gd name="connsiteX3" fmla="*/ 78462 w 156924"/>
              <a:gd name="connsiteY3" fmla="*/ 0 h 156924"/>
              <a:gd name="connsiteX4" fmla="*/ 156925 w 156924"/>
              <a:gd name="connsiteY4" fmla="*/ 78462 h 156924"/>
            </a:gdLst>
            <a:ahLst/>
            <a:cxnLst/>
            <a:rect l="l" t="t" r="r" b="b"/>
            <a:pathLst>
              <a:path w="156924" h="156924">
                <a:moveTo>
                  <a:pt x="156925" y="78462"/>
                </a:moveTo>
                <a:cubicBezTo>
                  <a:pt x="156925" y="121796"/>
                  <a:pt x="121796" y="156925"/>
                  <a:pt x="78462" y="156925"/>
                </a:cubicBezTo>
                <a:cubicBezTo>
                  <a:pt x="35128" y="156925"/>
                  <a:pt x="-1" y="121796"/>
                  <a:pt x="-1" y="78462"/>
                </a:cubicBezTo>
                <a:cubicBezTo>
                  <a:pt x="-1" y="35129"/>
                  <a:pt x="35128" y="0"/>
                  <a:pt x="78462" y="0"/>
                </a:cubicBezTo>
                <a:cubicBezTo>
                  <a:pt x="121796" y="0"/>
                  <a:pt x="156925" y="35129"/>
                  <a:pt x="156925" y="78462"/>
                </a:cubicBezTo>
                <a:close/>
              </a:path>
            </a:pathLst>
          </a:custGeom>
          <a:solidFill>
            <a:schemeClr val="accent1"/>
          </a:solidFill>
          <a:ln w="3396" cap="flat">
            <a:noFill/>
            <a:miter/>
          </a:ln>
        </p:spPr>
        <p:txBody>
          <a:bodyPr vert="horz" wrap="square" lIns="91440" tIns="45720" rIns="91440" bIns="45720" rtlCol="0" anchor="ctr"/>
          <a:lstStyle/>
          <a:p>
            <a:pPr algn="l"/>
            <a:endParaRPr kumimoji="1" lang="zh-CN" altLang="en-US"/>
          </a:p>
        </p:txBody>
      </p:sp>
      <p:sp>
        <p:nvSpPr>
          <p:cNvPr id="6" name="标题 1"/>
          <p:cNvSpPr txBox="1"/>
          <p:nvPr/>
        </p:nvSpPr>
        <p:spPr>
          <a:xfrm>
            <a:off x="3616941" y="3810072"/>
            <a:ext cx="39614" cy="1059277"/>
          </a:xfrm>
          <a:custGeom>
            <a:avLst/>
            <a:gdLst>
              <a:gd name="connsiteX0" fmla="*/ 0 w 41779"/>
              <a:gd name="connsiteY0" fmla="*/ 0 h 1117167"/>
              <a:gd name="connsiteX1" fmla="*/ 41779 w 41779"/>
              <a:gd name="connsiteY1" fmla="*/ 0 h 1117167"/>
              <a:gd name="connsiteX2" fmla="*/ 41779 w 41779"/>
              <a:gd name="connsiteY2" fmla="*/ 1117167 h 1117167"/>
              <a:gd name="connsiteX3" fmla="*/ 0 w 41779"/>
              <a:gd name="connsiteY3" fmla="*/ 1117167 h 1117167"/>
            </a:gdLst>
            <a:ahLst/>
            <a:cxnLst/>
            <a:rect l="l" t="t" r="r" b="b"/>
            <a:pathLst>
              <a:path w="41779" h="1117167">
                <a:moveTo>
                  <a:pt x="0" y="0"/>
                </a:moveTo>
                <a:lnTo>
                  <a:pt x="41779" y="0"/>
                </a:lnTo>
                <a:lnTo>
                  <a:pt x="41779" y="1117167"/>
                </a:lnTo>
                <a:lnTo>
                  <a:pt x="0" y="1117167"/>
                </a:lnTo>
                <a:close/>
              </a:path>
            </a:pathLst>
          </a:custGeom>
          <a:solidFill>
            <a:schemeClr val="accent2"/>
          </a:solidFill>
          <a:ln w="3396" cap="flat">
            <a:noFill/>
            <a:miter/>
          </a:ln>
        </p:spPr>
        <p:txBody>
          <a:bodyPr vert="horz" wrap="square" lIns="91440" tIns="45720" rIns="91440" bIns="45720" rtlCol="0" anchor="ctr"/>
          <a:lstStyle/>
          <a:p>
            <a:pPr algn="l"/>
            <a:endParaRPr kumimoji="1" lang="zh-CN" altLang="en-US"/>
          </a:p>
        </p:txBody>
      </p:sp>
      <p:sp>
        <p:nvSpPr>
          <p:cNvPr id="7" name="标题 1"/>
          <p:cNvSpPr txBox="1"/>
          <p:nvPr/>
        </p:nvSpPr>
        <p:spPr>
          <a:xfrm>
            <a:off x="7164157" y="4680181"/>
            <a:ext cx="39614" cy="1059276"/>
          </a:xfrm>
          <a:custGeom>
            <a:avLst/>
            <a:gdLst>
              <a:gd name="connsiteX0" fmla="*/ 0 w 41779"/>
              <a:gd name="connsiteY0" fmla="*/ 0 h 1117167"/>
              <a:gd name="connsiteX1" fmla="*/ 41779 w 41779"/>
              <a:gd name="connsiteY1" fmla="*/ 0 h 1117167"/>
              <a:gd name="connsiteX2" fmla="*/ 41779 w 41779"/>
              <a:gd name="connsiteY2" fmla="*/ 1117167 h 1117167"/>
              <a:gd name="connsiteX3" fmla="*/ 0 w 41779"/>
              <a:gd name="connsiteY3" fmla="*/ 1117167 h 1117167"/>
            </a:gdLst>
            <a:ahLst/>
            <a:cxnLst/>
            <a:rect l="l" t="t" r="r" b="b"/>
            <a:pathLst>
              <a:path w="41779" h="1117167">
                <a:moveTo>
                  <a:pt x="0" y="0"/>
                </a:moveTo>
                <a:lnTo>
                  <a:pt x="41779" y="0"/>
                </a:lnTo>
                <a:lnTo>
                  <a:pt x="41779" y="1117167"/>
                </a:lnTo>
                <a:lnTo>
                  <a:pt x="0" y="1117167"/>
                </a:lnTo>
                <a:close/>
              </a:path>
            </a:pathLst>
          </a:custGeom>
          <a:solidFill>
            <a:schemeClr val="accent2"/>
          </a:solidFill>
          <a:ln w="3396" cap="flat">
            <a:noFill/>
            <a:miter/>
          </a:ln>
        </p:spPr>
        <p:txBody>
          <a:bodyPr vert="horz" wrap="square" lIns="91440" tIns="45720" rIns="91440" bIns="45720" rtlCol="0" anchor="ctr"/>
          <a:lstStyle/>
          <a:p>
            <a:pPr algn="l"/>
            <a:endParaRPr kumimoji="1" lang="zh-CN" altLang="en-US"/>
          </a:p>
        </p:txBody>
      </p:sp>
      <p:sp>
        <p:nvSpPr>
          <p:cNvPr id="8" name="标题 1"/>
          <p:cNvSpPr txBox="1"/>
          <p:nvPr/>
        </p:nvSpPr>
        <p:spPr>
          <a:xfrm>
            <a:off x="2681009" y="2307313"/>
            <a:ext cx="2805924" cy="1925188"/>
          </a:xfrm>
          <a:custGeom>
            <a:avLst/>
            <a:gdLst>
              <a:gd name="connsiteX0" fmla="*/ 2929974 w 2959270"/>
              <a:gd name="connsiteY0" fmla="*/ 946868 h 2030401"/>
              <a:gd name="connsiteX1" fmla="*/ 1967356 w 2959270"/>
              <a:gd name="connsiteY1" fmla="*/ 26369 h 2030401"/>
              <a:gd name="connsiteX2" fmla="*/ 1808052 w 2959270"/>
              <a:gd name="connsiteY2" fmla="*/ 94642 h 2030401"/>
              <a:gd name="connsiteX3" fmla="*/ 1808052 w 2959270"/>
              <a:gd name="connsiteY3" fmla="*/ 430233 h 2030401"/>
              <a:gd name="connsiteX4" fmla="*/ 122960 w 2959270"/>
              <a:gd name="connsiteY4" fmla="*/ 430233 h 2030401"/>
              <a:gd name="connsiteX5" fmla="*/ 0 w 2959270"/>
              <a:gd name="connsiteY5" fmla="*/ 553193 h 2030401"/>
              <a:gd name="connsiteX6" fmla="*/ 0 w 2959270"/>
              <a:gd name="connsiteY6" fmla="*/ 657471 h 2030401"/>
              <a:gd name="connsiteX7" fmla="*/ 849849 w 2959270"/>
              <a:gd name="connsiteY7" fmla="*/ 1470296 h 2030401"/>
              <a:gd name="connsiteX8" fmla="*/ 900459 w 2959270"/>
              <a:gd name="connsiteY8" fmla="*/ 1588501 h 2030401"/>
              <a:gd name="connsiteX9" fmla="*/ 899780 w 2959270"/>
              <a:gd name="connsiteY9" fmla="*/ 1600389 h 2030401"/>
              <a:gd name="connsiteX10" fmla="*/ 1808052 w 2959270"/>
              <a:gd name="connsiteY10" fmla="*/ 1600389 h 2030401"/>
              <a:gd name="connsiteX11" fmla="*/ 1808052 w 2959270"/>
              <a:gd name="connsiteY11" fmla="*/ 1935981 h 2030401"/>
              <a:gd name="connsiteX12" fmla="*/ 1967356 w 2959270"/>
              <a:gd name="connsiteY12" fmla="*/ 2004254 h 2030401"/>
              <a:gd name="connsiteX13" fmla="*/ 2929974 w 2959270"/>
              <a:gd name="connsiteY13" fmla="*/ 1083754 h 2030401"/>
              <a:gd name="connsiteX14" fmla="*/ 2929974 w 2959270"/>
              <a:gd name="connsiteY14" fmla="*/ 946868 h 2030401"/>
            </a:gdLst>
            <a:ahLst/>
            <a:cxnLst/>
            <a:rect l="l" t="t" r="r" b="b"/>
            <a:pathLst>
              <a:path w="2959270" h="2030401">
                <a:moveTo>
                  <a:pt x="2929974" y="946868"/>
                </a:moveTo>
                <a:lnTo>
                  <a:pt x="1967356" y="26369"/>
                </a:lnTo>
                <a:cubicBezTo>
                  <a:pt x="1907234" y="-31035"/>
                  <a:pt x="1808052" y="11423"/>
                  <a:pt x="1808052" y="94642"/>
                </a:cubicBezTo>
                <a:lnTo>
                  <a:pt x="1808052" y="430233"/>
                </a:lnTo>
                <a:lnTo>
                  <a:pt x="122960" y="430233"/>
                </a:lnTo>
                <a:cubicBezTo>
                  <a:pt x="55026" y="430233"/>
                  <a:pt x="0" y="485260"/>
                  <a:pt x="0" y="553193"/>
                </a:cubicBezTo>
                <a:lnTo>
                  <a:pt x="0" y="657471"/>
                </a:lnTo>
                <a:lnTo>
                  <a:pt x="849849" y="1470296"/>
                </a:lnTo>
                <a:cubicBezTo>
                  <a:pt x="882117" y="1500866"/>
                  <a:pt x="900459" y="1544004"/>
                  <a:pt x="900459" y="1588501"/>
                </a:cubicBezTo>
                <a:cubicBezTo>
                  <a:pt x="900459" y="1592577"/>
                  <a:pt x="900120" y="1596653"/>
                  <a:pt x="899780" y="1600389"/>
                </a:cubicBezTo>
                <a:lnTo>
                  <a:pt x="1808052" y="1600389"/>
                </a:lnTo>
                <a:lnTo>
                  <a:pt x="1808052" y="1935981"/>
                </a:lnTo>
                <a:cubicBezTo>
                  <a:pt x="1808052" y="2018860"/>
                  <a:pt x="1907574" y="2061318"/>
                  <a:pt x="1967356" y="2004254"/>
                </a:cubicBezTo>
                <a:lnTo>
                  <a:pt x="2929974" y="1083754"/>
                </a:lnTo>
                <a:cubicBezTo>
                  <a:pt x="2969036" y="1046051"/>
                  <a:pt x="2969036" y="984232"/>
                  <a:pt x="2929974" y="946868"/>
                </a:cubicBezTo>
                <a:close/>
              </a:path>
            </a:pathLst>
          </a:custGeom>
          <a:solidFill>
            <a:schemeClr val="accent2"/>
          </a:solidFill>
          <a:ln w="3396" cap="flat">
            <a:noFill/>
            <a:miter/>
          </a:ln>
        </p:spPr>
        <p:txBody>
          <a:bodyPr vert="horz" wrap="square" lIns="91440" tIns="45720" rIns="91440" bIns="45720" rtlCol="0" anchor="ctr"/>
          <a:lstStyle/>
          <a:p>
            <a:pPr algn="l"/>
            <a:endParaRPr kumimoji="1" lang="zh-CN" altLang="en-US"/>
          </a:p>
        </p:txBody>
      </p:sp>
      <p:sp>
        <p:nvSpPr>
          <p:cNvPr id="9" name="标题 1"/>
          <p:cNvSpPr txBox="1"/>
          <p:nvPr/>
        </p:nvSpPr>
        <p:spPr>
          <a:xfrm>
            <a:off x="4699079" y="2850962"/>
            <a:ext cx="2805683" cy="1924867"/>
          </a:xfrm>
          <a:custGeom>
            <a:avLst/>
            <a:gdLst>
              <a:gd name="connsiteX0" fmla="*/ 2929974 w 2959015"/>
              <a:gd name="connsiteY0" fmla="*/ 946868 h 2030062"/>
              <a:gd name="connsiteX1" fmla="*/ 1967356 w 2959015"/>
              <a:gd name="connsiteY1" fmla="*/ 26369 h 2030062"/>
              <a:gd name="connsiteX2" fmla="*/ 1808052 w 2959015"/>
              <a:gd name="connsiteY2" fmla="*/ 94642 h 2030062"/>
              <a:gd name="connsiteX3" fmla="*/ 1808052 w 2959015"/>
              <a:gd name="connsiteY3" fmla="*/ 429894 h 2030062"/>
              <a:gd name="connsiteX4" fmla="*/ 899780 w 2959015"/>
              <a:gd name="connsiteY4" fmla="*/ 429894 h 2030062"/>
              <a:gd name="connsiteX5" fmla="*/ 900460 w 2959015"/>
              <a:gd name="connsiteY5" fmla="*/ 441782 h 2030062"/>
              <a:gd name="connsiteX6" fmla="*/ 849849 w 2959015"/>
              <a:gd name="connsiteY6" fmla="*/ 559987 h 2030062"/>
              <a:gd name="connsiteX7" fmla="*/ 0 w 2959015"/>
              <a:gd name="connsiteY7" fmla="*/ 1372811 h 2030062"/>
              <a:gd name="connsiteX8" fmla="*/ 0 w 2959015"/>
              <a:gd name="connsiteY8" fmla="*/ 1477090 h 2030062"/>
              <a:gd name="connsiteX9" fmla="*/ 122960 w 2959015"/>
              <a:gd name="connsiteY9" fmla="*/ 1600049 h 2030062"/>
              <a:gd name="connsiteX10" fmla="*/ 1808052 w 2959015"/>
              <a:gd name="connsiteY10" fmla="*/ 1600049 h 2030062"/>
              <a:gd name="connsiteX11" fmla="*/ 1808052 w 2959015"/>
              <a:gd name="connsiteY11" fmla="*/ 1935641 h 2030062"/>
              <a:gd name="connsiteX12" fmla="*/ 1967356 w 2959015"/>
              <a:gd name="connsiteY12" fmla="*/ 2003914 h 2030062"/>
              <a:gd name="connsiteX13" fmla="*/ 2929974 w 2959015"/>
              <a:gd name="connsiteY13" fmla="*/ 1083415 h 2030062"/>
              <a:gd name="connsiteX14" fmla="*/ 2929974 w 2959015"/>
              <a:gd name="connsiteY14" fmla="*/ 946868 h 2030062"/>
            </a:gdLst>
            <a:ahLst/>
            <a:cxnLst/>
            <a:rect l="l" t="t" r="r" b="b"/>
            <a:pathLst>
              <a:path w="2959015" h="2030062">
                <a:moveTo>
                  <a:pt x="2929974" y="946868"/>
                </a:moveTo>
                <a:lnTo>
                  <a:pt x="1967356" y="26369"/>
                </a:lnTo>
                <a:cubicBezTo>
                  <a:pt x="1907234" y="-31035"/>
                  <a:pt x="1808052" y="11423"/>
                  <a:pt x="1808052" y="94642"/>
                </a:cubicBezTo>
                <a:lnTo>
                  <a:pt x="1808052" y="429894"/>
                </a:lnTo>
                <a:lnTo>
                  <a:pt x="899780" y="429894"/>
                </a:lnTo>
                <a:cubicBezTo>
                  <a:pt x="900120" y="433970"/>
                  <a:pt x="900460" y="437706"/>
                  <a:pt x="900460" y="441782"/>
                </a:cubicBezTo>
                <a:cubicBezTo>
                  <a:pt x="900460" y="486279"/>
                  <a:pt x="882117" y="529416"/>
                  <a:pt x="849849" y="559987"/>
                </a:cubicBezTo>
                <a:lnTo>
                  <a:pt x="0" y="1372811"/>
                </a:lnTo>
                <a:lnTo>
                  <a:pt x="0" y="1477090"/>
                </a:lnTo>
                <a:cubicBezTo>
                  <a:pt x="0" y="1545023"/>
                  <a:pt x="55026" y="1600049"/>
                  <a:pt x="122960" y="1600049"/>
                </a:cubicBezTo>
                <a:lnTo>
                  <a:pt x="1808052" y="1600049"/>
                </a:lnTo>
                <a:lnTo>
                  <a:pt x="1808052" y="1935641"/>
                </a:lnTo>
                <a:cubicBezTo>
                  <a:pt x="1808052" y="2018520"/>
                  <a:pt x="1907574" y="2060978"/>
                  <a:pt x="1967356" y="2003914"/>
                </a:cubicBezTo>
                <a:lnTo>
                  <a:pt x="2929974" y="1083415"/>
                </a:lnTo>
                <a:cubicBezTo>
                  <a:pt x="2968696" y="1046051"/>
                  <a:pt x="2968696" y="983892"/>
                  <a:pt x="2929974" y="946868"/>
                </a:cubicBezTo>
                <a:close/>
              </a:path>
            </a:pathLst>
          </a:custGeom>
          <a:solidFill>
            <a:schemeClr val="accent3"/>
          </a:solidFill>
          <a:ln w="3396" cap="flat">
            <a:noFill/>
            <a:miter/>
          </a:ln>
        </p:spPr>
        <p:txBody>
          <a:bodyPr vert="horz" wrap="square" lIns="91440" tIns="45720" rIns="91440" bIns="45720" rtlCol="0" anchor="ctr"/>
          <a:lstStyle/>
          <a:p>
            <a:pPr algn="l"/>
            <a:endParaRPr kumimoji="1" lang="zh-CN" altLang="en-US"/>
          </a:p>
        </p:txBody>
      </p:sp>
      <p:sp>
        <p:nvSpPr>
          <p:cNvPr id="10" name="标题 1"/>
          <p:cNvSpPr txBox="1"/>
          <p:nvPr/>
        </p:nvSpPr>
        <p:spPr>
          <a:xfrm>
            <a:off x="6735828" y="3387412"/>
            <a:ext cx="2805683" cy="1925188"/>
          </a:xfrm>
          <a:custGeom>
            <a:avLst/>
            <a:gdLst>
              <a:gd name="connsiteX0" fmla="*/ 2929974 w 2959015"/>
              <a:gd name="connsiteY0" fmla="*/ 1083534 h 2030401"/>
              <a:gd name="connsiteX1" fmla="*/ 1967356 w 2959015"/>
              <a:gd name="connsiteY1" fmla="*/ 2004033 h 2030401"/>
              <a:gd name="connsiteX2" fmla="*/ 1808051 w 2959015"/>
              <a:gd name="connsiteY2" fmla="*/ 1935760 h 2030401"/>
              <a:gd name="connsiteX3" fmla="*/ 1808051 w 2959015"/>
              <a:gd name="connsiteY3" fmla="*/ 1600168 h 2030401"/>
              <a:gd name="connsiteX4" fmla="*/ 122960 w 2959015"/>
              <a:gd name="connsiteY4" fmla="*/ 1600168 h 2030401"/>
              <a:gd name="connsiteX5" fmla="*/ 0 w 2959015"/>
              <a:gd name="connsiteY5" fmla="*/ 1477209 h 2030401"/>
              <a:gd name="connsiteX6" fmla="*/ 0 w 2959015"/>
              <a:gd name="connsiteY6" fmla="*/ 1372931 h 2030401"/>
              <a:gd name="connsiteX7" fmla="*/ 849849 w 2959015"/>
              <a:gd name="connsiteY7" fmla="*/ 560106 h 2030401"/>
              <a:gd name="connsiteX8" fmla="*/ 900459 w 2959015"/>
              <a:gd name="connsiteY8" fmla="*/ 441901 h 2030401"/>
              <a:gd name="connsiteX9" fmla="*/ 899780 w 2959015"/>
              <a:gd name="connsiteY9" fmla="*/ 430013 h 2030401"/>
              <a:gd name="connsiteX10" fmla="*/ 1808051 w 2959015"/>
              <a:gd name="connsiteY10" fmla="*/ 430013 h 2030401"/>
              <a:gd name="connsiteX11" fmla="*/ 1808051 w 2959015"/>
              <a:gd name="connsiteY11" fmla="*/ 94421 h 2030401"/>
              <a:gd name="connsiteX12" fmla="*/ 1967356 w 2959015"/>
              <a:gd name="connsiteY12" fmla="*/ 26148 h 2030401"/>
              <a:gd name="connsiteX13" fmla="*/ 2929974 w 2959015"/>
              <a:gd name="connsiteY13" fmla="*/ 946648 h 2030401"/>
              <a:gd name="connsiteX14" fmla="*/ 2929974 w 2959015"/>
              <a:gd name="connsiteY14" fmla="*/ 1083534 h 2030401"/>
            </a:gdLst>
            <a:ahLst/>
            <a:cxnLst/>
            <a:rect l="l" t="t" r="r" b="b"/>
            <a:pathLst>
              <a:path w="2959015" h="2030401">
                <a:moveTo>
                  <a:pt x="2929974" y="1083534"/>
                </a:moveTo>
                <a:lnTo>
                  <a:pt x="1967356" y="2004033"/>
                </a:lnTo>
                <a:cubicBezTo>
                  <a:pt x="1907235" y="2061437"/>
                  <a:pt x="1808051" y="2018979"/>
                  <a:pt x="1808051" y="1935760"/>
                </a:cubicBezTo>
                <a:lnTo>
                  <a:pt x="1808051" y="1600168"/>
                </a:lnTo>
                <a:lnTo>
                  <a:pt x="122960" y="1600168"/>
                </a:lnTo>
                <a:cubicBezTo>
                  <a:pt x="55026" y="1600168"/>
                  <a:pt x="0" y="1545142"/>
                  <a:pt x="0" y="1477209"/>
                </a:cubicBezTo>
                <a:lnTo>
                  <a:pt x="0" y="1372931"/>
                </a:lnTo>
                <a:lnTo>
                  <a:pt x="849849" y="560106"/>
                </a:lnTo>
                <a:cubicBezTo>
                  <a:pt x="882117" y="529536"/>
                  <a:pt x="900459" y="486398"/>
                  <a:pt x="900459" y="441901"/>
                </a:cubicBezTo>
                <a:cubicBezTo>
                  <a:pt x="900459" y="437825"/>
                  <a:pt x="900120" y="433749"/>
                  <a:pt x="899780" y="430013"/>
                </a:cubicBezTo>
                <a:lnTo>
                  <a:pt x="1808051" y="430013"/>
                </a:lnTo>
                <a:lnTo>
                  <a:pt x="1808051" y="94421"/>
                </a:lnTo>
                <a:cubicBezTo>
                  <a:pt x="1808051" y="11542"/>
                  <a:pt x="1907574" y="-30916"/>
                  <a:pt x="1967356" y="26148"/>
                </a:cubicBezTo>
                <a:lnTo>
                  <a:pt x="2929974" y="946648"/>
                </a:lnTo>
                <a:cubicBezTo>
                  <a:pt x="2968697" y="984351"/>
                  <a:pt x="2968697" y="1046510"/>
                  <a:pt x="2929974" y="1083534"/>
                </a:cubicBezTo>
                <a:close/>
              </a:path>
            </a:pathLst>
          </a:custGeom>
          <a:solidFill>
            <a:schemeClr val="accent2"/>
          </a:solidFill>
          <a:ln w="3396" cap="flat">
            <a:noFill/>
            <a:miter/>
          </a:ln>
        </p:spPr>
        <p:txBody>
          <a:bodyPr vert="horz" wrap="square" lIns="91440" tIns="45720" rIns="91440" bIns="45720" rtlCol="0" anchor="ctr"/>
          <a:lstStyle/>
          <a:p>
            <a:pPr algn="l"/>
            <a:endParaRPr kumimoji="1" lang="zh-CN" altLang="en-US"/>
          </a:p>
        </p:txBody>
      </p:sp>
      <p:sp>
        <p:nvSpPr>
          <p:cNvPr id="11" name="标题 1"/>
          <p:cNvSpPr txBox="1"/>
          <p:nvPr/>
        </p:nvSpPr>
        <p:spPr>
          <a:xfrm>
            <a:off x="8753575" y="2847306"/>
            <a:ext cx="2805964" cy="1925188"/>
          </a:xfrm>
          <a:custGeom>
            <a:avLst/>
            <a:gdLst>
              <a:gd name="connsiteX0" fmla="*/ 2930314 w 2959312"/>
              <a:gd name="connsiteY0" fmla="*/ 1083534 h 2030401"/>
              <a:gd name="connsiteX1" fmla="*/ 1967695 w 2959312"/>
              <a:gd name="connsiteY1" fmla="*/ 2004033 h 2030401"/>
              <a:gd name="connsiteX2" fmla="*/ 1808391 w 2959312"/>
              <a:gd name="connsiteY2" fmla="*/ 1935760 h 2030401"/>
              <a:gd name="connsiteX3" fmla="*/ 1808391 w 2959312"/>
              <a:gd name="connsiteY3" fmla="*/ 1600168 h 2030401"/>
              <a:gd name="connsiteX4" fmla="*/ 899780 w 2959312"/>
              <a:gd name="connsiteY4" fmla="*/ 1600168 h 2030401"/>
              <a:gd name="connsiteX5" fmla="*/ 900459 w 2959312"/>
              <a:gd name="connsiteY5" fmla="*/ 1588280 h 2030401"/>
              <a:gd name="connsiteX6" fmla="*/ 849849 w 2959312"/>
              <a:gd name="connsiteY6" fmla="*/ 1470076 h 2030401"/>
              <a:gd name="connsiteX7" fmla="*/ 0 w 2959312"/>
              <a:gd name="connsiteY7" fmla="*/ 657251 h 2030401"/>
              <a:gd name="connsiteX8" fmla="*/ 0 w 2959312"/>
              <a:gd name="connsiteY8" fmla="*/ 552973 h 2030401"/>
              <a:gd name="connsiteX9" fmla="*/ 122960 w 2959312"/>
              <a:gd name="connsiteY9" fmla="*/ 430013 h 2030401"/>
              <a:gd name="connsiteX10" fmla="*/ 1808051 w 2959312"/>
              <a:gd name="connsiteY10" fmla="*/ 430013 h 2030401"/>
              <a:gd name="connsiteX11" fmla="*/ 1808051 w 2959312"/>
              <a:gd name="connsiteY11" fmla="*/ 94421 h 2030401"/>
              <a:gd name="connsiteX12" fmla="*/ 1967356 w 2959312"/>
              <a:gd name="connsiteY12" fmla="*/ 26148 h 2030401"/>
              <a:gd name="connsiteX13" fmla="*/ 2929974 w 2959312"/>
              <a:gd name="connsiteY13" fmla="*/ 946648 h 2030401"/>
              <a:gd name="connsiteX14" fmla="*/ 2930314 w 2959312"/>
              <a:gd name="connsiteY14" fmla="*/ 1083534 h 2030401"/>
            </a:gdLst>
            <a:ahLst/>
            <a:cxnLst/>
            <a:rect l="l" t="t" r="r" b="b"/>
            <a:pathLst>
              <a:path w="2959312" h="2030401">
                <a:moveTo>
                  <a:pt x="2930314" y="1083534"/>
                </a:moveTo>
                <a:lnTo>
                  <a:pt x="1967695" y="2004033"/>
                </a:lnTo>
                <a:cubicBezTo>
                  <a:pt x="1907574" y="2061437"/>
                  <a:pt x="1808391" y="2018979"/>
                  <a:pt x="1808391" y="1935760"/>
                </a:cubicBezTo>
                <a:lnTo>
                  <a:pt x="1808391" y="1600168"/>
                </a:lnTo>
                <a:lnTo>
                  <a:pt x="899780" y="1600168"/>
                </a:lnTo>
                <a:cubicBezTo>
                  <a:pt x="900120" y="1596092"/>
                  <a:pt x="900459" y="1592356"/>
                  <a:pt x="900459" y="1588280"/>
                </a:cubicBezTo>
                <a:cubicBezTo>
                  <a:pt x="900459" y="1543783"/>
                  <a:pt x="882117" y="1500646"/>
                  <a:pt x="849849" y="1470076"/>
                </a:cubicBezTo>
                <a:lnTo>
                  <a:pt x="0" y="657251"/>
                </a:lnTo>
                <a:lnTo>
                  <a:pt x="0" y="552973"/>
                </a:lnTo>
                <a:cubicBezTo>
                  <a:pt x="0" y="485039"/>
                  <a:pt x="55026" y="430013"/>
                  <a:pt x="122960" y="430013"/>
                </a:cubicBezTo>
                <a:lnTo>
                  <a:pt x="1808051" y="430013"/>
                </a:lnTo>
                <a:lnTo>
                  <a:pt x="1808051" y="94421"/>
                </a:lnTo>
                <a:cubicBezTo>
                  <a:pt x="1808051" y="11542"/>
                  <a:pt x="1907574" y="-30916"/>
                  <a:pt x="1967356" y="26148"/>
                </a:cubicBezTo>
                <a:lnTo>
                  <a:pt x="2929974" y="946648"/>
                </a:lnTo>
                <a:cubicBezTo>
                  <a:pt x="2969035" y="984351"/>
                  <a:pt x="2969035" y="1046510"/>
                  <a:pt x="2930314" y="1083534"/>
                </a:cubicBezTo>
                <a:close/>
              </a:path>
            </a:pathLst>
          </a:custGeom>
          <a:solidFill>
            <a:schemeClr val="accent1"/>
          </a:solidFill>
          <a:ln w="3396" cap="flat">
            <a:noFill/>
            <a:miter/>
          </a:ln>
        </p:spPr>
        <p:txBody>
          <a:bodyPr vert="horz" wrap="square" lIns="91440" tIns="45720" rIns="91440" bIns="45720" rtlCol="0" anchor="ctr"/>
          <a:lstStyle/>
          <a:p>
            <a:pPr algn="l"/>
            <a:endParaRPr kumimoji="1" lang="zh-CN" altLang="en-US"/>
          </a:p>
        </p:txBody>
      </p:sp>
      <p:sp>
        <p:nvSpPr>
          <p:cNvPr id="12" name="标题 1"/>
          <p:cNvSpPr txBox="1"/>
          <p:nvPr/>
        </p:nvSpPr>
        <p:spPr>
          <a:xfrm>
            <a:off x="6580658" y="3620994"/>
            <a:ext cx="384746" cy="384802"/>
          </a:xfrm>
          <a:custGeom>
            <a:avLst/>
            <a:gdLst>
              <a:gd name="connsiteX0" fmla="*/ 579031 w 719895"/>
              <a:gd name="connsiteY0" fmla="*/ 554022 h 720000"/>
              <a:gd name="connsiteX1" fmla="*/ 596778 w 719895"/>
              <a:gd name="connsiteY1" fmla="*/ 561368 h 720000"/>
              <a:gd name="connsiteX2" fmla="*/ 712550 w 719895"/>
              <a:gd name="connsiteY2" fmla="*/ 677140 h 720000"/>
              <a:gd name="connsiteX3" fmla="*/ 712550 w 719895"/>
              <a:gd name="connsiteY3" fmla="*/ 712634 h 720000"/>
              <a:gd name="connsiteX4" fmla="*/ 694887 w 719895"/>
              <a:gd name="connsiteY4" fmla="*/ 720000 h 720000"/>
              <a:gd name="connsiteX5" fmla="*/ 677140 w 719895"/>
              <a:gd name="connsiteY5" fmla="*/ 712634 h 720000"/>
              <a:gd name="connsiteX6" fmla="*/ 561284 w 719895"/>
              <a:gd name="connsiteY6" fmla="*/ 596861 h 720000"/>
              <a:gd name="connsiteX7" fmla="*/ 561284 w 719895"/>
              <a:gd name="connsiteY7" fmla="*/ 561368 h 720000"/>
              <a:gd name="connsiteX8" fmla="*/ 579031 w 719895"/>
              <a:gd name="connsiteY8" fmla="*/ 554022 h 720000"/>
              <a:gd name="connsiteX9" fmla="*/ 301109 w 719895"/>
              <a:gd name="connsiteY9" fmla="*/ 0 h 720000"/>
              <a:gd name="connsiteX10" fmla="*/ 602219 w 719895"/>
              <a:gd name="connsiteY10" fmla="*/ 301109 h 720000"/>
              <a:gd name="connsiteX11" fmla="*/ 301109 w 719895"/>
              <a:gd name="connsiteY11" fmla="*/ 602219 h 720000"/>
              <a:gd name="connsiteX12" fmla="*/ 0 w 719895"/>
              <a:gd name="connsiteY12" fmla="*/ 301109 h 720000"/>
              <a:gd name="connsiteX13" fmla="*/ 301109 w 719895"/>
              <a:gd name="connsiteY13" fmla="*/ 0 h 720000"/>
            </a:gdLst>
            <a:ahLst/>
            <a:cxnLst/>
            <a:rect l="l" t="t" r="r" b="b"/>
            <a:pathLst>
              <a:path w="719895" h="720000">
                <a:moveTo>
                  <a:pt x="579031" y="554022"/>
                </a:moveTo>
                <a:cubicBezTo>
                  <a:pt x="585456" y="554022"/>
                  <a:pt x="591880" y="556471"/>
                  <a:pt x="596778" y="561368"/>
                </a:cubicBezTo>
                <a:lnTo>
                  <a:pt x="712550" y="677140"/>
                </a:lnTo>
                <a:cubicBezTo>
                  <a:pt x="722344" y="686935"/>
                  <a:pt x="722344" y="702840"/>
                  <a:pt x="712550" y="712634"/>
                </a:cubicBezTo>
                <a:cubicBezTo>
                  <a:pt x="707778" y="717573"/>
                  <a:pt x="701333" y="720000"/>
                  <a:pt x="694887" y="720000"/>
                </a:cubicBezTo>
                <a:cubicBezTo>
                  <a:pt x="688441" y="720000"/>
                  <a:pt x="681995" y="717573"/>
                  <a:pt x="677140" y="712634"/>
                </a:cubicBezTo>
                <a:lnTo>
                  <a:pt x="561284" y="596861"/>
                </a:lnTo>
                <a:cubicBezTo>
                  <a:pt x="551490" y="587067"/>
                  <a:pt x="551490" y="571162"/>
                  <a:pt x="561284" y="561368"/>
                </a:cubicBezTo>
                <a:cubicBezTo>
                  <a:pt x="566181" y="556471"/>
                  <a:pt x="572606" y="554022"/>
                  <a:pt x="579031" y="554022"/>
                </a:cubicBezTo>
                <a:close/>
                <a:moveTo>
                  <a:pt x="301109" y="0"/>
                </a:moveTo>
                <a:cubicBezTo>
                  <a:pt x="467443" y="0"/>
                  <a:pt x="602219" y="134859"/>
                  <a:pt x="602219" y="301109"/>
                </a:cubicBezTo>
                <a:cubicBezTo>
                  <a:pt x="602219" y="467443"/>
                  <a:pt x="467443" y="602219"/>
                  <a:pt x="301109" y="602219"/>
                </a:cubicBezTo>
                <a:cubicBezTo>
                  <a:pt x="134775" y="602219"/>
                  <a:pt x="0" y="467443"/>
                  <a:pt x="0" y="301109"/>
                </a:cubicBezTo>
                <a:cubicBezTo>
                  <a:pt x="0" y="134775"/>
                  <a:pt x="134775" y="0"/>
                  <a:pt x="301109" y="0"/>
                </a:cubicBezTo>
                <a:close/>
              </a:path>
            </a:pathLst>
          </a:custGeom>
          <a:solidFill>
            <a:schemeClr val="bg1"/>
          </a:solidFill>
          <a:ln w="15883" cap="flat">
            <a:noFill/>
            <a:miter/>
          </a:ln>
        </p:spPr>
        <p:txBody>
          <a:bodyPr vert="horz" wrap="square" lIns="91440" tIns="45720" rIns="91440" bIns="45720" rtlCol="0" anchor="ctr"/>
          <a:lstStyle/>
          <a:p>
            <a:pPr algn="l"/>
            <a:endParaRPr kumimoji="1" lang="zh-CN" altLang="en-US"/>
          </a:p>
        </p:txBody>
      </p:sp>
      <p:sp>
        <p:nvSpPr>
          <p:cNvPr id="13" name="标题 1"/>
          <p:cNvSpPr txBox="1"/>
          <p:nvPr/>
        </p:nvSpPr>
        <p:spPr>
          <a:xfrm>
            <a:off x="4508045" y="3077506"/>
            <a:ext cx="439530" cy="384802"/>
          </a:xfrm>
          <a:custGeom>
            <a:avLst/>
            <a:gdLst>
              <a:gd name="connsiteX0" fmla="*/ 411293 w 822401"/>
              <a:gd name="connsiteY0" fmla="*/ 234366 h 720000"/>
              <a:gd name="connsiteX1" fmla="*/ 536928 w 822401"/>
              <a:gd name="connsiteY1" fmla="*/ 360000 h 720000"/>
              <a:gd name="connsiteX2" fmla="*/ 411293 w 822401"/>
              <a:gd name="connsiteY2" fmla="*/ 485635 h 720000"/>
              <a:gd name="connsiteX3" fmla="*/ 285659 w 822401"/>
              <a:gd name="connsiteY3" fmla="*/ 360000 h 720000"/>
              <a:gd name="connsiteX4" fmla="*/ 411293 w 822401"/>
              <a:gd name="connsiteY4" fmla="*/ 234366 h 720000"/>
              <a:gd name="connsiteX5" fmla="*/ 411293 w 822401"/>
              <a:gd name="connsiteY5" fmla="*/ 178938 h 720000"/>
              <a:gd name="connsiteX6" fmla="*/ 230231 w 822401"/>
              <a:gd name="connsiteY6" fmla="*/ 360000 h 720000"/>
              <a:gd name="connsiteX7" fmla="*/ 411293 w 822401"/>
              <a:gd name="connsiteY7" fmla="*/ 541063 h 720000"/>
              <a:gd name="connsiteX8" fmla="*/ 592355 w 822401"/>
              <a:gd name="connsiteY8" fmla="*/ 360000 h 720000"/>
              <a:gd name="connsiteX9" fmla="*/ 411293 w 822401"/>
              <a:gd name="connsiteY9" fmla="*/ 178938 h 720000"/>
              <a:gd name="connsiteX10" fmla="*/ 219884 w 822401"/>
              <a:gd name="connsiteY10" fmla="*/ 0 h 720000"/>
              <a:gd name="connsiteX11" fmla="*/ 602517 w 822401"/>
              <a:gd name="connsiteY11" fmla="*/ 0 h 720000"/>
              <a:gd name="connsiteX12" fmla="*/ 627275 w 822401"/>
              <a:gd name="connsiteY12" fmla="*/ 14319 h 720000"/>
              <a:gd name="connsiteX13" fmla="*/ 818591 w 822401"/>
              <a:gd name="connsiteY13" fmla="*/ 345682 h 720000"/>
              <a:gd name="connsiteX14" fmla="*/ 818591 w 822401"/>
              <a:gd name="connsiteY14" fmla="*/ 374319 h 720000"/>
              <a:gd name="connsiteX15" fmla="*/ 627367 w 822401"/>
              <a:gd name="connsiteY15" fmla="*/ 705682 h 720000"/>
              <a:gd name="connsiteX16" fmla="*/ 602609 w 822401"/>
              <a:gd name="connsiteY16" fmla="*/ 720000 h 720000"/>
              <a:gd name="connsiteX17" fmla="*/ 219977 w 822401"/>
              <a:gd name="connsiteY17" fmla="*/ 720000 h 720000"/>
              <a:gd name="connsiteX18" fmla="*/ 195219 w 822401"/>
              <a:gd name="connsiteY18" fmla="*/ 705682 h 720000"/>
              <a:gd name="connsiteX19" fmla="*/ 3811 w 822401"/>
              <a:gd name="connsiteY19" fmla="*/ 374319 h 720000"/>
              <a:gd name="connsiteX20" fmla="*/ 3811 w 822401"/>
              <a:gd name="connsiteY20" fmla="*/ 345682 h 720000"/>
              <a:gd name="connsiteX21" fmla="*/ 195127 w 822401"/>
              <a:gd name="connsiteY21" fmla="*/ 14319 h 720000"/>
              <a:gd name="connsiteX22" fmla="*/ 219884 w 822401"/>
              <a:gd name="connsiteY22" fmla="*/ 0 h 720000"/>
            </a:gdLst>
            <a:ahLst/>
            <a:cxnLst/>
            <a:rect l="l" t="t" r="r" b="b"/>
            <a:pathLst>
              <a:path w="822401" h="720000">
                <a:moveTo>
                  <a:pt x="411293" y="234366"/>
                </a:moveTo>
                <a:cubicBezTo>
                  <a:pt x="480577" y="234366"/>
                  <a:pt x="536928" y="290716"/>
                  <a:pt x="536928" y="360000"/>
                </a:cubicBezTo>
                <a:cubicBezTo>
                  <a:pt x="536928" y="429284"/>
                  <a:pt x="480577" y="485635"/>
                  <a:pt x="411293" y="485635"/>
                </a:cubicBezTo>
                <a:cubicBezTo>
                  <a:pt x="342009" y="485635"/>
                  <a:pt x="285659" y="429284"/>
                  <a:pt x="285659" y="360000"/>
                </a:cubicBezTo>
                <a:cubicBezTo>
                  <a:pt x="285659" y="290716"/>
                  <a:pt x="342009" y="234366"/>
                  <a:pt x="411293" y="234366"/>
                </a:cubicBezTo>
                <a:close/>
                <a:moveTo>
                  <a:pt x="411293" y="178938"/>
                </a:moveTo>
                <a:cubicBezTo>
                  <a:pt x="311432" y="178938"/>
                  <a:pt x="230231" y="260139"/>
                  <a:pt x="230231" y="360000"/>
                </a:cubicBezTo>
                <a:cubicBezTo>
                  <a:pt x="230231" y="459862"/>
                  <a:pt x="311432" y="541063"/>
                  <a:pt x="411293" y="541063"/>
                </a:cubicBezTo>
                <a:cubicBezTo>
                  <a:pt x="511154" y="541063"/>
                  <a:pt x="592355" y="459862"/>
                  <a:pt x="592355" y="360000"/>
                </a:cubicBezTo>
                <a:cubicBezTo>
                  <a:pt x="592355" y="260139"/>
                  <a:pt x="511154" y="178938"/>
                  <a:pt x="411293" y="178938"/>
                </a:cubicBezTo>
                <a:close/>
                <a:moveTo>
                  <a:pt x="219884" y="0"/>
                </a:moveTo>
                <a:lnTo>
                  <a:pt x="602517" y="0"/>
                </a:lnTo>
                <a:cubicBezTo>
                  <a:pt x="612679" y="0"/>
                  <a:pt x="622194" y="5451"/>
                  <a:pt x="627275" y="14319"/>
                </a:cubicBezTo>
                <a:lnTo>
                  <a:pt x="818591" y="345682"/>
                </a:lnTo>
                <a:cubicBezTo>
                  <a:pt x="823672" y="354550"/>
                  <a:pt x="823672" y="365451"/>
                  <a:pt x="818591" y="374319"/>
                </a:cubicBezTo>
                <a:lnTo>
                  <a:pt x="627367" y="705682"/>
                </a:lnTo>
                <a:cubicBezTo>
                  <a:pt x="622286" y="714550"/>
                  <a:pt x="612771" y="720000"/>
                  <a:pt x="602609" y="720000"/>
                </a:cubicBezTo>
                <a:lnTo>
                  <a:pt x="219977" y="720000"/>
                </a:lnTo>
                <a:cubicBezTo>
                  <a:pt x="209815" y="720000"/>
                  <a:pt x="200300" y="714550"/>
                  <a:pt x="195219" y="705682"/>
                </a:cubicBezTo>
                <a:lnTo>
                  <a:pt x="3811" y="374319"/>
                </a:lnTo>
                <a:cubicBezTo>
                  <a:pt x="-1270" y="365543"/>
                  <a:pt x="-1270" y="354550"/>
                  <a:pt x="3811" y="345682"/>
                </a:cubicBezTo>
                <a:lnTo>
                  <a:pt x="195127" y="14319"/>
                </a:lnTo>
                <a:cubicBezTo>
                  <a:pt x="200208" y="5451"/>
                  <a:pt x="209723" y="0"/>
                  <a:pt x="219884" y="0"/>
                </a:cubicBezTo>
                <a:close/>
              </a:path>
            </a:pathLst>
          </a:custGeom>
          <a:solidFill>
            <a:schemeClr val="bg1"/>
          </a:solidFill>
          <a:ln w="15883" cap="flat">
            <a:noFill/>
            <a:miter/>
          </a:ln>
        </p:spPr>
        <p:txBody>
          <a:bodyPr vert="horz" wrap="square" lIns="91440" tIns="45720" rIns="91440" bIns="45720" rtlCol="0" anchor="ctr"/>
          <a:lstStyle/>
          <a:p>
            <a:pPr algn="l"/>
            <a:endParaRPr kumimoji="1" lang="zh-CN" altLang="en-US"/>
          </a:p>
        </p:txBody>
      </p:sp>
      <p:sp>
        <p:nvSpPr>
          <p:cNvPr id="14" name="标题 1"/>
          <p:cNvSpPr txBox="1"/>
          <p:nvPr/>
        </p:nvSpPr>
        <p:spPr>
          <a:xfrm>
            <a:off x="10611913" y="3617499"/>
            <a:ext cx="408268" cy="384802"/>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ahLst/>
            <a:cxn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chemeClr val="bg1"/>
          </a:solidFill>
          <a:ln w="14140" cap="flat">
            <a:noFill/>
            <a:miter/>
          </a:ln>
        </p:spPr>
        <p:txBody>
          <a:bodyPr vert="horz" wrap="square" lIns="91440" tIns="45720" rIns="91440" bIns="45720" rtlCol="0" anchor="ctr"/>
          <a:lstStyle/>
          <a:p>
            <a:pPr algn="l"/>
            <a:endParaRPr kumimoji="1" lang="zh-CN" altLang="en-US"/>
          </a:p>
        </p:txBody>
      </p:sp>
      <p:sp>
        <p:nvSpPr>
          <p:cNvPr id="15" name="标题 1"/>
          <p:cNvSpPr txBox="1"/>
          <p:nvPr/>
        </p:nvSpPr>
        <p:spPr>
          <a:xfrm>
            <a:off x="8577715" y="4157605"/>
            <a:ext cx="424438" cy="384802"/>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bg1"/>
          </a:solidFill>
          <a:ln w="14140" cap="flat">
            <a:noFill/>
            <a:miter/>
          </a:ln>
        </p:spPr>
        <p:txBody>
          <a:bodyPr vert="horz" wrap="square" lIns="91440" tIns="45720" rIns="91440" bIns="45720" rtlCol="0" anchor="ctr"/>
          <a:lstStyle/>
          <a:p>
            <a:pPr algn="l"/>
            <a:endParaRPr kumimoji="1" lang="zh-CN" altLang="en-US"/>
          </a:p>
        </p:txBody>
      </p:sp>
      <p:sp>
        <p:nvSpPr>
          <p:cNvPr id="16" name="标题 1"/>
          <p:cNvSpPr txBox="1"/>
          <p:nvPr/>
        </p:nvSpPr>
        <p:spPr>
          <a:xfrm>
            <a:off x="2544744" y="3617773"/>
            <a:ext cx="384802" cy="384802"/>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80 h 720001"/>
              <a:gd name="connsiteX5" fmla="*/ 507383 w 720001"/>
              <a:gd name="connsiteY5" fmla="*/ 72694 h 720001"/>
              <a:gd name="connsiteX6" fmla="*/ 457070 w 720001"/>
              <a:gd name="connsiteY6" fmla="*/ 57166 h 720001"/>
              <a:gd name="connsiteX7" fmla="*/ 405022 w 720001"/>
              <a:gd name="connsiteY7" fmla="*/ 0 h 720001"/>
              <a:gd name="connsiteX8" fmla="*/ 720001 w 720001"/>
              <a:gd name="connsiteY8" fmla="*/ 314979 h 720001"/>
              <a:gd name="connsiteX9" fmla="*/ 405022 w 720001"/>
              <a:gd name="connsiteY9" fmla="*/ 314979 h 720001"/>
              <a:gd name="connsiteX10" fmla="*/ 360000 w 720001"/>
              <a:gd name="connsiteY10" fmla="*/ 0 h 720001"/>
              <a:gd name="connsiteX11" fmla="*/ 360000 w 720001"/>
              <a:gd name="connsiteY11" fmla="*/ 360000 h 720001"/>
              <a:gd name="connsiteX12" fmla="*/ 720000 w 720001"/>
              <a:gd name="connsiteY12" fmla="*/ 360000 h 720001"/>
              <a:gd name="connsiteX13" fmla="*/ 360000 w 720001"/>
              <a:gd name="connsiteY13" fmla="*/ 720001 h 720001"/>
              <a:gd name="connsiteX14" fmla="*/ 0 w 720001"/>
              <a:gd name="connsiteY14" fmla="*/ 360000 h 720001"/>
              <a:gd name="connsiteX15" fmla="*/ 360000 w 720001"/>
              <a:gd name="connsiteY15"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80"/>
                </a:cubicBezTo>
                <a:cubicBezTo>
                  <a:pt x="566806" y="104878"/>
                  <a:pt x="538699" y="85967"/>
                  <a:pt x="507383" y="72694"/>
                </a:cubicBezTo>
                <a:cubicBezTo>
                  <a:pt x="491075" y="65755"/>
                  <a:pt x="474246" y="60637"/>
                  <a:pt x="457070" y="57166"/>
                </a:cubicBezTo>
                <a:close/>
                <a:moveTo>
                  <a:pt x="405022" y="0"/>
                </a:moveTo>
                <a:cubicBezTo>
                  <a:pt x="578950" y="0"/>
                  <a:pt x="720001" y="141051"/>
                  <a:pt x="720001" y="314979"/>
                </a:cubicBezTo>
                <a:lnTo>
                  <a:pt x="405022" y="314979"/>
                </a:lnTo>
                <a:close/>
                <a:moveTo>
                  <a:pt x="360000" y="0"/>
                </a:moveTo>
                <a:lnTo>
                  <a:pt x="360000" y="360000"/>
                </a:lnTo>
                <a:lnTo>
                  <a:pt x="720000" y="360000"/>
                </a:lnTo>
                <a:cubicBezTo>
                  <a:pt x="720000"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15441" cap="flat">
            <a:noFill/>
            <a:miter/>
          </a:ln>
        </p:spPr>
        <p:txBody>
          <a:bodyPr vert="horz" wrap="square" lIns="91440" tIns="45720" rIns="91440" bIns="45720" rtlCol="0" anchor="ctr"/>
          <a:lstStyle/>
          <a:p>
            <a:pPr algn="l"/>
            <a:endParaRPr kumimoji="1" lang="zh-CN" altLang="en-US"/>
          </a:p>
        </p:txBody>
      </p:sp>
      <p:sp>
        <p:nvSpPr>
          <p:cNvPr id="17" name="标题 1"/>
          <p:cNvSpPr txBox="1"/>
          <p:nvPr/>
        </p:nvSpPr>
        <p:spPr>
          <a:xfrm>
            <a:off x="856065" y="3625508"/>
            <a:ext cx="1447800" cy="345440"/>
          </a:xfrm>
          <a:prstGeom prst="rect">
            <a:avLst/>
          </a:prstGeom>
          <a:noFill/>
          <a:ln>
            <a:noFill/>
          </a:ln>
        </p:spPr>
        <p:txBody>
          <a:bodyPr vert="horz" wrap="square" lIns="91440" tIns="45720" rIns="91440" bIns="45720" rtlCol="0" anchor="t">
            <a:spAutoFit/>
          </a:bodyPr>
          <a:lstStyle/>
          <a:p>
            <a:pPr algn="ctr"/>
            <a:r>
              <a:rPr kumimoji="1" lang="en-US" altLang="zh-CN" sz="1800">
                <a:ln w="12700">
                  <a:noFill/>
                </a:ln>
                <a:solidFill>
                  <a:srgbClr val="FFFFFF">
                    <a:alpha val="100000"/>
                  </a:srgbClr>
                </a:solidFill>
                <a:latin typeface="OPPOSans B"/>
                <a:ea typeface="OPPOSans B"/>
                <a:cs typeface="OPPOSans B"/>
              </a:rPr>
              <a:t>STEP 01</a:t>
            </a:r>
            <a:endParaRPr kumimoji="1" lang="zh-CN" altLang="en-US"/>
          </a:p>
        </p:txBody>
      </p:sp>
      <p:sp>
        <p:nvSpPr>
          <p:cNvPr id="18" name="标题 1"/>
          <p:cNvSpPr txBox="1"/>
          <p:nvPr/>
        </p:nvSpPr>
        <p:spPr>
          <a:xfrm>
            <a:off x="3126663" y="3085241"/>
            <a:ext cx="1447800" cy="345440"/>
          </a:xfrm>
          <a:prstGeom prst="rect">
            <a:avLst/>
          </a:prstGeom>
          <a:noFill/>
          <a:ln>
            <a:noFill/>
          </a:ln>
        </p:spPr>
        <p:txBody>
          <a:bodyPr vert="horz" wrap="square" lIns="91440" tIns="45720" rIns="91440" bIns="45720" rtlCol="0" anchor="t">
            <a:spAutoFit/>
          </a:bodyPr>
          <a:lstStyle/>
          <a:p>
            <a:pPr algn="ctr"/>
            <a:r>
              <a:rPr kumimoji="1" lang="en-US" altLang="zh-CN" sz="1800">
                <a:ln w="12700">
                  <a:noFill/>
                </a:ln>
                <a:solidFill>
                  <a:srgbClr val="FFFFFF">
                    <a:alpha val="100000"/>
                  </a:srgbClr>
                </a:solidFill>
                <a:latin typeface="OPPOSans B"/>
                <a:ea typeface="OPPOSans B"/>
                <a:cs typeface="OPPOSans B"/>
              </a:rPr>
              <a:t>STEP 02</a:t>
            </a:r>
            <a:endParaRPr kumimoji="1" lang="zh-CN" altLang="en-US"/>
          </a:p>
        </p:txBody>
      </p:sp>
      <p:sp>
        <p:nvSpPr>
          <p:cNvPr id="19" name="标题 1"/>
          <p:cNvSpPr txBox="1"/>
          <p:nvPr/>
        </p:nvSpPr>
        <p:spPr>
          <a:xfrm>
            <a:off x="5083697" y="3628729"/>
            <a:ext cx="1447800" cy="345440"/>
          </a:xfrm>
          <a:prstGeom prst="rect">
            <a:avLst/>
          </a:prstGeom>
          <a:noFill/>
          <a:ln>
            <a:noFill/>
          </a:ln>
        </p:spPr>
        <p:txBody>
          <a:bodyPr vert="horz" wrap="square" lIns="91440" tIns="45720" rIns="91440" bIns="45720" rtlCol="0" anchor="t">
            <a:spAutoFit/>
          </a:bodyPr>
          <a:lstStyle/>
          <a:p>
            <a:pPr algn="ctr"/>
            <a:r>
              <a:rPr kumimoji="1" lang="en-US" altLang="zh-CN" sz="1800">
                <a:ln w="12700">
                  <a:noFill/>
                </a:ln>
                <a:solidFill>
                  <a:srgbClr val="FFFFFF">
                    <a:alpha val="100000"/>
                  </a:srgbClr>
                </a:solidFill>
                <a:latin typeface="OPPOSans B"/>
                <a:ea typeface="OPPOSans B"/>
                <a:cs typeface="OPPOSans B"/>
              </a:rPr>
              <a:t>STEP 03</a:t>
            </a:r>
            <a:endParaRPr kumimoji="1" lang="zh-CN" altLang="en-US"/>
          </a:p>
        </p:txBody>
      </p:sp>
      <p:sp>
        <p:nvSpPr>
          <p:cNvPr id="20" name="标题 1"/>
          <p:cNvSpPr txBox="1"/>
          <p:nvPr/>
        </p:nvSpPr>
        <p:spPr>
          <a:xfrm>
            <a:off x="7092714" y="4165340"/>
            <a:ext cx="1447800" cy="345440"/>
          </a:xfrm>
          <a:prstGeom prst="rect">
            <a:avLst/>
          </a:prstGeom>
          <a:noFill/>
          <a:ln>
            <a:noFill/>
          </a:ln>
        </p:spPr>
        <p:txBody>
          <a:bodyPr vert="horz" wrap="square" lIns="91440" tIns="45720" rIns="91440" bIns="45720" rtlCol="0" anchor="t">
            <a:spAutoFit/>
          </a:bodyPr>
          <a:lstStyle/>
          <a:p>
            <a:pPr algn="ctr"/>
            <a:r>
              <a:rPr kumimoji="1" lang="en-US" altLang="zh-CN" sz="1800">
                <a:ln w="12700">
                  <a:noFill/>
                </a:ln>
                <a:solidFill>
                  <a:srgbClr val="FFFFFF">
                    <a:alpha val="100000"/>
                  </a:srgbClr>
                </a:solidFill>
                <a:latin typeface="OPPOSans B"/>
                <a:ea typeface="OPPOSans B"/>
                <a:cs typeface="OPPOSans B"/>
              </a:rPr>
              <a:t>STEP 04</a:t>
            </a:r>
            <a:endParaRPr kumimoji="1" lang="zh-CN" altLang="en-US"/>
          </a:p>
        </p:txBody>
      </p:sp>
      <p:sp>
        <p:nvSpPr>
          <p:cNvPr id="21" name="标题 1"/>
          <p:cNvSpPr txBox="1"/>
          <p:nvPr/>
        </p:nvSpPr>
        <p:spPr>
          <a:xfrm>
            <a:off x="9196488" y="3625234"/>
            <a:ext cx="1447800" cy="345440"/>
          </a:xfrm>
          <a:prstGeom prst="rect">
            <a:avLst/>
          </a:prstGeom>
          <a:noFill/>
          <a:ln>
            <a:noFill/>
          </a:ln>
        </p:spPr>
        <p:txBody>
          <a:bodyPr vert="horz" wrap="square" lIns="91440" tIns="45720" rIns="91440" bIns="45720" rtlCol="0" anchor="t">
            <a:spAutoFit/>
          </a:bodyPr>
          <a:lstStyle/>
          <a:p>
            <a:pPr algn="ctr"/>
            <a:r>
              <a:rPr kumimoji="1" lang="en-US" altLang="zh-CN" sz="1800">
                <a:ln w="12700">
                  <a:noFill/>
                </a:ln>
                <a:solidFill>
                  <a:srgbClr val="FFFFFF">
                    <a:alpha val="100000"/>
                  </a:srgbClr>
                </a:solidFill>
                <a:latin typeface="OPPOSans B"/>
                <a:ea typeface="OPPOSans B"/>
                <a:cs typeface="OPPOSans B"/>
              </a:rPr>
              <a:t>STEP 05</a:t>
            </a:r>
            <a:endParaRPr kumimoji="1" lang="zh-CN" altLang="en-US"/>
          </a:p>
        </p:txBody>
      </p:sp>
      <p:sp>
        <p:nvSpPr>
          <p:cNvPr id="22" name="标题 1"/>
          <p:cNvSpPr txBox="1"/>
          <p:nvPr/>
        </p:nvSpPr>
        <p:spPr>
          <a:xfrm>
            <a:off x="994538" y="1609278"/>
            <a:ext cx="2349500" cy="203200"/>
          </a:xfrm>
          <a:prstGeom prst="rect">
            <a:avLst/>
          </a:prstGeom>
          <a:noFill/>
          <a:ln>
            <a:noFill/>
          </a:ln>
        </p:spPr>
        <p:txBody>
          <a:bodyPr vert="horz" wrap="square" lIns="0" tIns="0" rIns="0" bIns="0" rtlCol="0" anchor="t">
            <a:spAutoFit/>
          </a:bodyPr>
          <a:lstStyle/>
          <a:p>
            <a:pPr algn="l"/>
            <a:r>
              <a:rPr kumimoji="1" lang="en-US" altLang="zh-CN" sz="1600">
                <a:ln w="12700">
                  <a:noFill/>
                </a:ln>
                <a:solidFill>
                  <a:srgbClr val="262626">
                    <a:alpha val="100000"/>
                  </a:srgbClr>
                </a:solidFill>
                <a:latin typeface="Source Han Sans CN Bold"/>
                <a:ea typeface="Source Han Sans CN Bold"/>
                <a:cs typeface="Source Han Sans CN Bold"/>
              </a:rPr>
              <a:t>Reduced Data Needs</a:t>
            </a:r>
            <a:endParaRPr kumimoji="1" lang="zh-CN" altLang="en-US"/>
          </a:p>
        </p:txBody>
      </p:sp>
      <p:sp>
        <p:nvSpPr>
          <p:cNvPr id="23" name="标题 1"/>
          <p:cNvSpPr txBox="1"/>
          <p:nvPr/>
        </p:nvSpPr>
        <p:spPr>
          <a:xfrm>
            <a:off x="994537" y="1892234"/>
            <a:ext cx="2662018" cy="793894"/>
          </a:xfrm>
          <a:prstGeom prst="rect">
            <a:avLst/>
          </a:prstGeom>
          <a:noFill/>
          <a:ln>
            <a:noFill/>
          </a:ln>
        </p:spPr>
        <p:txBody>
          <a:bodyPr vert="horz" wrap="square" lIns="0" tIns="0" rIns="0" bIns="0" rtlCol="0" anchor="t"/>
          <a:lstStyle/>
          <a:p>
            <a:pPr algn="l"/>
            <a:r>
              <a:rPr kumimoji="1" lang="en-US" altLang="zh-CN" sz="1040">
                <a:ln w="12700">
                  <a:noFill/>
                </a:ln>
                <a:solidFill>
                  <a:srgbClr val="262626">
                    <a:alpha val="100000"/>
                  </a:srgbClr>
                </a:solidFill>
                <a:latin typeface="Source Han Sans"/>
                <a:ea typeface="Source Han Sans"/>
                <a:cs typeface="Source Han Sans"/>
              </a:rPr>
              <a:t>Performs well with limited labeled data by using knowledge from related datasets.</a:t>
            </a:r>
            <a:endParaRPr kumimoji="1" lang="zh-CN" altLang="en-US"/>
          </a:p>
        </p:txBody>
      </p:sp>
      <p:sp>
        <p:nvSpPr>
          <p:cNvPr id="24" name="标题 1"/>
          <p:cNvSpPr txBox="1"/>
          <p:nvPr/>
        </p:nvSpPr>
        <p:spPr>
          <a:xfrm>
            <a:off x="3764563" y="4727312"/>
            <a:ext cx="2349500" cy="139700"/>
          </a:xfrm>
          <a:prstGeom prst="rect">
            <a:avLst/>
          </a:prstGeom>
          <a:noFill/>
          <a:ln>
            <a:noFill/>
          </a:ln>
        </p:spPr>
        <p:txBody>
          <a:bodyPr vert="horz" wrap="square" lIns="0" tIns="0" rIns="0" bIns="0" rtlCol="0" anchor="t">
            <a:spAutoFit/>
          </a:bodyPr>
          <a:lstStyle/>
          <a:p>
            <a:pPr algn="l"/>
            <a:r>
              <a:rPr kumimoji="1" lang="en-US" altLang="zh-CN" sz="1098">
                <a:ln w="12700">
                  <a:noFill/>
                </a:ln>
                <a:solidFill>
                  <a:srgbClr val="262626">
                    <a:alpha val="100000"/>
                  </a:srgbClr>
                </a:solidFill>
                <a:latin typeface="Source Han Sans CN Bold"/>
                <a:ea typeface="Source Han Sans CN Bold"/>
                <a:cs typeface="Source Han Sans CN Bold"/>
              </a:rPr>
              <a:t>Faster and Cost-Effective Training</a:t>
            </a:r>
            <a:endParaRPr kumimoji="1" lang="zh-CN" altLang="en-US"/>
          </a:p>
        </p:txBody>
      </p:sp>
      <p:sp>
        <p:nvSpPr>
          <p:cNvPr id="25" name="标题 1"/>
          <p:cNvSpPr txBox="1"/>
          <p:nvPr/>
        </p:nvSpPr>
        <p:spPr>
          <a:xfrm>
            <a:off x="3764562" y="5010268"/>
            <a:ext cx="2662018" cy="1019274"/>
          </a:xfrm>
          <a:prstGeom prst="rect">
            <a:avLst/>
          </a:prstGeom>
          <a:noFill/>
          <a:ln>
            <a:noFill/>
          </a:ln>
        </p:spPr>
        <p:txBody>
          <a:bodyPr vert="horz" wrap="square" lIns="0" tIns="0" rIns="0" bIns="0" rtlCol="0" anchor="t"/>
          <a:lstStyle/>
          <a:p>
            <a:pPr algn="l"/>
            <a:r>
              <a:rPr kumimoji="1" lang="en-US" altLang="zh-CN" sz="1400">
                <a:ln w="12700">
                  <a:noFill/>
                </a:ln>
                <a:solidFill>
                  <a:srgbClr val="262626">
                    <a:alpha val="100000"/>
                  </a:srgbClr>
                </a:solidFill>
                <a:latin typeface="Source Han Sans"/>
                <a:ea typeface="Source Han Sans"/>
                <a:cs typeface="Source Han Sans"/>
              </a:rPr>
              <a:t>Requires less training time and computational resources.</a:t>
            </a:r>
            <a:endParaRPr kumimoji="1" lang="zh-CN" altLang="en-US"/>
          </a:p>
        </p:txBody>
      </p:sp>
      <p:sp>
        <p:nvSpPr>
          <p:cNvPr id="26" name="标题 1"/>
          <p:cNvSpPr txBox="1"/>
          <p:nvPr/>
        </p:nvSpPr>
        <p:spPr>
          <a:xfrm>
            <a:off x="5871750" y="1559771"/>
            <a:ext cx="2349500" cy="203200"/>
          </a:xfrm>
          <a:prstGeom prst="rect">
            <a:avLst/>
          </a:prstGeom>
          <a:noFill/>
          <a:ln>
            <a:noFill/>
          </a:ln>
        </p:spPr>
        <p:txBody>
          <a:bodyPr vert="horz" wrap="square" lIns="0" tIns="0" rIns="0" bIns="0" rtlCol="0" anchor="t">
            <a:spAutoFit/>
          </a:bodyPr>
          <a:lstStyle/>
          <a:p>
            <a:pPr algn="l"/>
            <a:r>
              <a:rPr kumimoji="1" lang="en-US" altLang="zh-CN" sz="1600">
                <a:ln w="12700">
                  <a:noFill/>
                </a:ln>
                <a:solidFill>
                  <a:srgbClr val="262626">
                    <a:alpha val="100000"/>
                  </a:srgbClr>
                </a:solidFill>
                <a:latin typeface="Source Han Sans CN Bold"/>
                <a:ea typeface="Source Han Sans CN Bold"/>
                <a:cs typeface="Source Han Sans CN Bold"/>
              </a:rPr>
              <a:t>Improved Performance</a:t>
            </a:r>
            <a:endParaRPr kumimoji="1" lang="zh-CN" altLang="en-US"/>
          </a:p>
        </p:txBody>
      </p:sp>
      <p:sp>
        <p:nvSpPr>
          <p:cNvPr id="27" name="标题 1"/>
          <p:cNvSpPr txBox="1"/>
          <p:nvPr/>
        </p:nvSpPr>
        <p:spPr>
          <a:xfrm>
            <a:off x="5871748" y="1842727"/>
            <a:ext cx="2662018" cy="862726"/>
          </a:xfrm>
          <a:prstGeom prst="rect">
            <a:avLst/>
          </a:prstGeom>
          <a:noFill/>
          <a:ln>
            <a:noFill/>
          </a:ln>
        </p:spPr>
        <p:txBody>
          <a:bodyPr vert="horz" wrap="square" lIns="0" tIns="0" rIns="0" bIns="0" rtlCol="0" anchor="t"/>
          <a:lstStyle/>
          <a:p>
            <a:pPr algn="l"/>
            <a:r>
              <a:rPr kumimoji="1" lang="en-US" altLang="zh-CN" sz="1400">
                <a:ln w="12700">
                  <a:noFill/>
                </a:ln>
                <a:solidFill>
                  <a:srgbClr val="262626">
                    <a:alpha val="100000"/>
                  </a:srgbClr>
                </a:solidFill>
                <a:latin typeface="Source Han Sans"/>
                <a:ea typeface="Source Han Sans"/>
                <a:cs typeface="Source Han Sans"/>
              </a:rPr>
              <a:t>Enhances accuracy as pre- learned features generalize better in the target domain.</a:t>
            </a:r>
            <a:endParaRPr kumimoji="1" lang="zh-CN" altLang="en-US"/>
          </a:p>
        </p:txBody>
      </p:sp>
      <p:sp>
        <p:nvSpPr>
          <p:cNvPr id="28" name="标题 1"/>
          <p:cNvSpPr txBox="1"/>
          <p:nvPr/>
        </p:nvSpPr>
        <p:spPr>
          <a:xfrm>
            <a:off x="7373488" y="5308944"/>
            <a:ext cx="2349500" cy="177800"/>
          </a:xfrm>
          <a:prstGeom prst="rect">
            <a:avLst/>
          </a:prstGeom>
          <a:noFill/>
          <a:ln>
            <a:noFill/>
          </a:ln>
        </p:spPr>
        <p:txBody>
          <a:bodyPr vert="horz" wrap="square" lIns="0" tIns="0" rIns="0" bIns="0" rtlCol="0" anchor="t">
            <a:spAutoFit/>
          </a:bodyPr>
          <a:lstStyle/>
          <a:p>
            <a:pPr algn="l"/>
            <a:r>
              <a:rPr kumimoji="1" lang="en-US" altLang="zh-CN" sz="1389">
                <a:ln w="12700">
                  <a:noFill/>
                </a:ln>
                <a:solidFill>
                  <a:srgbClr val="262626">
                    <a:alpha val="100000"/>
                  </a:srgbClr>
                </a:solidFill>
                <a:latin typeface="Source Han Sans CN Bold"/>
                <a:ea typeface="Source Han Sans CN Bold"/>
                <a:cs typeface="Source Han Sans CN Bold"/>
              </a:rPr>
              <a:t>Cross-Domain Adaptability</a:t>
            </a:r>
            <a:endParaRPr kumimoji="1" lang="zh-CN" altLang="en-US"/>
          </a:p>
        </p:txBody>
      </p:sp>
      <p:sp>
        <p:nvSpPr>
          <p:cNvPr id="29" name="标题 1"/>
          <p:cNvSpPr txBox="1"/>
          <p:nvPr/>
        </p:nvSpPr>
        <p:spPr>
          <a:xfrm>
            <a:off x="7373487" y="5591900"/>
            <a:ext cx="2662018" cy="1019274"/>
          </a:xfrm>
          <a:prstGeom prst="rect">
            <a:avLst/>
          </a:prstGeom>
          <a:noFill/>
          <a:ln>
            <a:noFill/>
          </a:ln>
        </p:spPr>
        <p:txBody>
          <a:bodyPr vert="horz" wrap="square" lIns="0" tIns="0" rIns="0" bIns="0" rtlCol="0" anchor="t"/>
          <a:lstStyle/>
          <a:p>
            <a:pPr algn="l"/>
            <a:r>
              <a:rPr kumimoji="1" lang="en-US" altLang="zh-CN" sz="1400">
                <a:ln w="12700">
                  <a:noFill/>
                </a:ln>
                <a:solidFill>
                  <a:srgbClr val="262626">
                    <a:alpha val="100000"/>
                  </a:srgbClr>
                </a:solidFill>
                <a:latin typeface="Source Han Sans"/>
                <a:ea typeface="Source Han Sans"/>
                <a:cs typeface="Source Han Sans"/>
              </a:rPr>
              <a:t>Applies across various domains and modalities with domain adaptation techniques.</a:t>
            </a:r>
            <a:endParaRPr kumimoji="1" lang="zh-CN" altLang="en-US"/>
          </a:p>
        </p:txBody>
      </p:sp>
      <p:sp>
        <p:nvSpPr>
          <p:cNvPr id="30" name="标题 1"/>
          <p:cNvSpPr txBox="1"/>
          <p:nvPr/>
        </p:nvSpPr>
        <p:spPr>
          <a:xfrm>
            <a:off x="9164105" y="1728149"/>
            <a:ext cx="2349500" cy="165100"/>
          </a:xfrm>
          <a:prstGeom prst="rect">
            <a:avLst/>
          </a:prstGeom>
          <a:noFill/>
          <a:ln>
            <a:noFill/>
          </a:ln>
        </p:spPr>
        <p:txBody>
          <a:bodyPr vert="horz" wrap="square" lIns="0" tIns="0" rIns="0" bIns="0" rtlCol="0" anchor="t">
            <a:spAutoFit/>
          </a:bodyPr>
          <a:lstStyle/>
          <a:p>
            <a:pPr algn="l"/>
            <a:r>
              <a:rPr kumimoji="1" lang="en-US" altLang="zh-CN" sz="1308">
                <a:ln w="12700">
                  <a:noFill/>
                </a:ln>
                <a:solidFill>
                  <a:srgbClr val="262626">
                    <a:alpha val="100000"/>
                  </a:srgbClr>
                </a:solidFill>
                <a:latin typeface="Source Han Sans CN Bold"/>
                <a:ea typeface="Source Han Sans CN Bold"/>
                <a:cs typeface="Source Han Sans CN Bold"/>
              </a:rPr>
              <a:t>Supports Few-Shot Learning</a:t>
            </a:r>
            <a:endParaRPr kumimoji="1" lang="zh-CN" altLang="en-US"/>
          </a:p>
        </p:txBody>
      </p:sp>
      <p:sp>
        <p:nvSpPr>
          <p:cNvPr id="31" name="标题 1"/>
          <p:cNvSpPr txBox="1"/>
          <p:nvPr/>
        </p:nvSpPr>
        <p:spPr>
          <a:xfrm>
            <a:off x="9164105" y="2011105"/>
            <a:ext cx="2351499" cy="1019274"/>
          </a:xfrm>
          <a:prstGeom prst="rect">
            <a:avLst/>
          </a:prstGeom>
          <a:noFill/>
          <a:ln>
            <a:noFill/>
          </a:ln>
        </p:spPr>
        <p:txBody>
          <a:bodyPr vert="horz" wrap="square" lIns="0" tIns="0" rIns="0" bIns="0" rtlCol="0" anchor="t"/>
          <a:lstStyle/>
          <a:p>
            <a:pPr algn="l"/>
            <a:r>
              <a:rPr kumimoji="1" lang="en-US" altLang="zh-CN" sz="1098">
                <a:ln w="12700">
                  <a:noFill/>
                </a:ln>
                <a:solidFill>
                  <a:srgbClr val="262626">
                    <a:alpha val="100000"/>
                  </a:srgbClr>
                </a:solidFill>
                <a:latin typeface="Source Han Sans"/>
                <a:ea typeface="Source Han Sans"/>
                <a:cs typeface="Source Han Sans"/>
              </a:rPr>
              <a:t>Enables learning with minimal data, ideal for specialized or high- cost data fields.</a:t>
            </a:r>
            <a:endParaRPr kumimoji="1" lang="zh-CN" altLang="en-US"/>
          </a:p>
        </p:txBody>
      </p:sp>
      <p:sp>
        <p:nvSpPr>
          <p:cNvPr id="32" name="标题 1"/>
          <p:cNvSpPr txBox="1"/>
          <p:nvPr/>
        </p:nvSpPr>
        <p:spPr>
          <a:xfrm>
            <a:off x="5638422" y="1875564"/>
            <a:ext cx="168118" cy="168118"/>
          </a:xfrm>
          <a:custGeom>
            <a:avLst/>
            <a:gdLst>
              <a:gd name="connsiteX0" fmla="*/ 156925 w 156924"/>
              <a:gd name="connsiteY0" fmla="*/ 78462 h 156924"/>
              <a:gd name="connsiteX1" fmla="*/ 78462 w 156924"/>
              <a:gd name="connsiteY1" fmla="*/ 156925 h 156924"/>
              <a:gd name="connsiteX2" fmla="*/ -1 w 156924"/>
              <a:gd name="connsiteY2" fmla="*/ 78462 h 156924"/>
              <a:gd name="connsiteX3" fmla="*/ 78462 w 156924"/>
              <a:gd name="connsiteY3" fmla="*/ 0 h 156924"/>
              <a:gd name="connsiteX4" fmla="*/ 156925 w 156924"/>
              <a:gd name="connsiteY4" fmla="*/ 78462 h 156924"/>
            </a:gdLst>
            <a:ahLst/>
            <a:cxnLst/>
            <a:rect l="l" t="t" r="r" b="b"/>
            <a:pathLst>
              <a:path w="156924" h="156924">
                <a:moveTo>
                  <a:pt x="156925" y="78462"/>
                </a:moveTo>
                <a:cubicBezTo>
                  <a:pt x="156925" y="121796"/>
                  <a:pt x="121796" y="156925"/>
                  <a:pt x="78462" y="156925"/>
                </a:cubicBezTo>
                <a:cubicBezTo>
                  <a:pt x="35128" y="156925"/>
                  <a:pt x="-1" y="121796"/>
                  <a:pt x="-1" y="78462"/>
                </a:cubicBezTo>
                <a:cubicBezTo>
                  <a:pt x="-1" y="35129"/>
                  <a:pt x="35128" y="0"/>
                  <a:pt x="78462" y="0"/>
                </a:cubicBezTo>
                <a:cubicBezTo>
                  <a:pt x="121796" y="0"/>
                  <a:pt x="156925" y="35129"/>
                  <a:pt x="156925" y="78462"/>
                </a:cubicBezTo>
                <a:close/>
              </a:path>
            </a:pathLst>
          </a:custGeom>
          <a:solidFill>
            <a:schemeClr val="accent3"/>
          </a:solidFill>
          <a:ln w="3396" cap="flat">
            <a:noFill/>
            <a:miter/>
          </a:ln>
        </p:spPr>
        <p:txBody>
          <a:bodyPr vert="horz" wrap="square" lIns="91440" tIns="45720" rIns="91440" bIns="45720" rtlCol="0" anchor="ctr"/>
          <a:lstStyle/>
          <a:p>
            <a:pPr algn="l"/>
            <a:endParaRPr kumimoji="1" lang="zh-CN" altLang="en-US"/>
          </a:p>
        </p:txBody>
      </p:sp>
      <p:sp>
        <p:nvSpPr>
          <p:cNvPr id="33" name="标题 1"/>
          <p:cNvSpPr txBox="1"/>
          <p:nvPr/>
        </p:nvSpPr>
        <p:spPr>
          <a:xfrm>
            <a:off x="7099678" y="5658377"/>
            <a:ext cx="168118" cy="168118"/>
          </a:xfrm>
          <a:custGeom>
            <a:avLst/>
            <a:gdLst>
              <a:gd name="connsiteX0" fmla="*/ 156925 w 156924"/>
              <a:gd name="connsiteY0" fmla="*/ 78462 h 156924"/>
              <a:gd name="connsiteX1" fmla="*/ 78462 w 156924"/>
              <a:gd name="connsiteY1" fmla="*/ 156925 h 156924"/>
              <a:gd name="connsiteX2" fmla="*/ -1 w 156924"/>
              <a:gd name="connsiteY2" fmla="*/ 78462 h 156924"/>
              <a:gd name="connsiteX3" fmla="*/ 78462 w 156924"/>
              <a:gd name="connsiteY3" fmla="*/ 0 h 156924"/>
              <a:gd name="connsiteX4" fmla="*/ 156925 w 156924"/>
              <a:gd name="connsiteY4" fmla="*/ 78462 h 156924"/>
            </a:gdLst>
            <a:ahLst/>
            <a:cxnLst/>
            <a:rect l="l" t="t" r="r" b="b"/>
            <a:pathLst>
              <a:path w="156924" h="156924">
                <a:moveTo>
                  <a:pt x="156925" y="78462"/>
                </a:moveTo>
                <a:cubicBezTo>
                  <a:pt x="156925" y="121796"/>
                  <a:pt x="121796" y="156925"/>
                  <a:pt x="78462" y="156925"/>
                </a:cubicBezTo>
                <a:cubicBezTo>
                  <a:pt x="35128" y="156925"/>
                  <a:pt x="-1" y="121796"/>
                  <a:pt x="-1" y="78462"/>
                </a:cubicBezTo>
                <a:cubicBezTo>
                  <a:pt x="-1" y="35129"/>
                  <a:pt x="35128" y="0"/>
                  <a:pt x="78462" y="0"/>
                </a:cubicBezTo>
                <a:cubicBezTo>
                  <a:pt x="121796" y="0"/>
                  <a:pt x="156925" y="35129"/>
                  <a:pt x="156925" y="78462"/>
                </a:cubicBezTo>
                <a:close/>
              </a:path>
            </a:pathLst>
          </a:custGeom>
          <a:solidFill>
            <a:schemeClr val="accent2"/>
          </a:solidFill>
          <a:ln w="3396" cap="flat">
            <a:noFill/>
            <a:miter/>
          </a:ln>
        </p:spPr>
        <p:txBody>
          <a:bodyPr vert="horz" wrap="square" lIns="91440" tIns="45720" rIns="91440" bIns="45720" rtlCol="0" anchor="ctr"/>
          <a:lstStyle/>
          <a:p>
            <a:pPr algn="l"/>
            <a:endParaRPr kumimoji="1" lang="zh-CN" altLang="en-US"/>
          </a:p>
        </p:txBody>
      </p:sp>
      <p:sp>
        <p:nvSpPr>
          <p:cNvPr id="34" name="标题 1"/>
          <p:cNvSpPr txBox="1"/>
          <p:nvPr/>
        </p:nvSpPr>
        <p:spPr>
          <a:xfrm>
            <a:off x="3579289" y="4795430"/>
            <a:ext cx="168118" cy="168118"/>
          </a:xfrm>
          <a:custGeom>
            <a:avLst/>
            <a:gdLst>
              <a:gd name="connsiteX0" fmla="*/ 156925 w 156924"/>
              <a:gd name="connsiteY0" fmla="*/ 78462 h 156924"/>
              <a:gd name="connsiteX1" fmla="*/ 78462 w 156924"/>
              <a:gd name="connsiteY1" fmla="*/ 156925 h 156924"/>
              <a:gd name="connsiteX2" fmla="*/ -1 w 156924"/>
              <a:gd name="connsiteY2" fmla="*/ 78462 h 156924"/>
              <a:gd name="connsiteX3" fmla="*/ 78462 w 156924"/>
              <a:gd name="connsiteY3" fmla="*/ 0 h 156924"/>
              <a:gd name="connsiteX4" fmla="*/ 156925 w 156924"/>
              <a:gd name="connsiteY4" fmla="*/ 78462 h 156924"/>
            </a:gdLst>
            <a:ahLst/>
            <a:cxnLst/>
            <a:rect l="l" t="t" r="r" b="b"/>
            <a:pathLst>
              <a:path w="156924" h="156924">
                <a:moveTo>
                  <a:pt x="156925" y="78462"/>
                </a:moveTo>
                <a:cubicBezTo>
                  <a:pt x="156925" y="121796"/>
                  <a:pt x="121796" y="156925"/>
                  <a:pt x="78462" y="156925"/>
                </a:cubicBezTo>
                <a:cubicBezTo>
                  <a:pt x="35128" y="156925"/>
                  <a:pt x="-1" y="121796"/>
                  <a:pt x="-1" y="78462"/>
                </a:cubicBezTo>
                <a:cubicBezTo>
                  <a:pt x="-1" y="35129"/>
                  <a:pt x="35128" y="0"/>
                  <a:pt x="78462" y="0"/>
                </a:cubicBezTo>
                <a:cubicBezTo>
                  <a:pt x="121796" y="0"/>
                  <a:pt x="156925" y="35129"/>
                  <a:pt x="156925" y="78462"/>
                </a:cubicBezTo>
                <a:close/>
              </a:path>
            </a:pathLst>
          </a:custGeom>
          <a:solidFill>
            <a:schemeClr val="accent2"/>
          </a:solidFill>
          <a:ln w="3396" cap="flat">
            <a:noFill/>
            <a:miter/>
          </a:ln>
        </p:spPr>
        <p:txBody>
          <a:bodyPr vert="horz" wrap="square" lIns="91440" tIns="45720" rIns="91440" bIns="45720" rtlCol="0" anchor="ctr"/>
          <a:lstStyle/>
          <a:p>
            <a:pPr algn="l"/>
            <a:endParaRPr kumimoji="1" lang="zh-CN" altLang="en-US"/>
          </a:p>
        </p:txBody>
      </p:sp>
      <p:sp>
        <p:nvSpPr>
          <p:cNvPr id="35" name="标题 1"/>
          <p:cNvSpPr txBox="1"/>
          <p:nvPr/>
        </p:nvSpPr>
        <p:spPr>
          <a:xfrm>
            <a:off x="172720" y="247319"/>
            <a:ext cx="11442700" cy="485140"/>
          </a:xfrm>
          <a:prstGeom prst="rect">
            <a:avLst/>
          </a:prstGeom>
          <a:noFill/>
          <a:ln>
            <a:noFill/>
          </a:ln>
        </p:spPr>
        <p:txBody>
          <a:bodyPr vert="horz" wrap="square" lIns="91440" tIns="45720" rIns="91440" bIns="45720" rtlCol="0" anchor="t">
            <a:spAutoFit/>
          </a:bodyPr>
          <a:lstStyle/>
          <a:p>
            <a:pPr algn="l"/>
            <a:r>
              <a:rPr kumimoji="1" lang="en-US" altLang="zh-CN" sz="2800">
                <a:ln w="12700">
                  <a:noFill/>
                </a:ln>
                <a:solidFill>
                  <a:srgbClr val="262626">
                    <a:alpha val="100000"/>
                  </a:srgbClr>
                </a:solidFill>
                <a:latin typeface="Source Han Sans CN Bold"/>
                <a:ea typeface="Source Han Sans CN Bold"/>
                <a:cs typeface="Source Han Sans CN Bold"/>
              </a:rPr>
              <a:t>Benefits Overview</a:t>
            </a:r>
            <a:endParaRPr kumimoji="1" lang="zh-CN" altLang="en-US"/>
          </a:p>
        </p:txBody>
      </p:sp>
      <p:cxnSp>
        <p:nvCxnSpPr>
          <p:cNvPr id="36" name="标题 1"/>
          <p:cNvCxnSpPr/>
          <p:nvPr/>
        </p:nvCxnSpPr>
        <p:spPr>
          <a:xfrm>
            <a:off x="312738" y="770539"/>
            <a:ext cx="11307762" cy="0"/>
          </a:xfrm>
          <a:prstGeom prst="line">
            <a:avLst/>
          </a:prstGeom>
          <a:noFill/>
          <a:ln w="6350" cap="rnd">
            <a:solidFill>
              <a:schemeClr val="bg1">
                <a:lumMod val="65000"/>
              </a:schemeClr>
            </a:solidFill>
            <a:round/>
          </a:ln>
        </p:spPr>
      </p:cxnSp>
      <p:cxnSp>
        <p:nvCxnSpPr>
          <p:cNvPr id="37" name="标题 1"/>
          <p:cNvCxnSpPr/>
          <p:nvPr/>
        </p:nvCxnSpPr>
        <p:spPr>
          <a:xfrm>
            <a:off x="312738" y="770539"/>
            <a:ext cx="652463" cy="0"/>
          </a:xfrm>
          <a:prstGeom prst="line">
            <a:avLst/>
          </a:prstGeom>
          <a:noFill/>
          <a:ln w="44450" cap="sq">
            <a:solidFill>
              <a:schemeClr val="accent1"/>
            </a:solidFill>
            <a:roun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5273457" y="4531583"/>
            <a:ext cx="1306841" cy="1315234"/>
          </a:xfrm>
          <a:prstGeom prst="roundRect">
            <a:avLst>
              <a:gd name="adj" fmla="val 11199"/>
            </a:avLst>
          </a:prstGeom>
          <a:gradFill>
            <a:gsLst>
              <a:gs pos="0">
                <a:schemeClr val="accent1"/>
              </a:gs>
              <a:gs pos="100000">
                <a:schemeClr val="bg1">
                  <a:alpha val="0"/>
                </a:schemeClr>
              </a:gs>
            </a:gsLst>
            <a:lin ang="0" scaled="0"/>
          </a:gradFill>
          <a:ln w="12700" cap="sq">
            <a:noFill/>
            <a:miter/>
          </a:ln>
          <a:effectLst/>
        </p:spPr>
        <p:txBody>
          <a:bodyPr vert="horz" wrap="square" lIns="91440" tIns="45720" rIns="91440" bIns="45720" rtlCol="0" anchor="ctr"/>
          <a:lstStyle/>
          <a:p>
            <a:pPr algn="ctr"/>
            <a:endParaRPr kumimoji="1" lang="zh-CN" altLang="en-US"/>
          </a:p>
        </p:txBody>
      </p:sp>
      <p:sp>
        <p:nvSpPr>
          <p:cNvPr id="3" name="标题 1"/>
          <p:cNvSpPr txBox="1"/>
          <p:nvPr/>
        </p:nvSpPr>
        <p:spPr>
          <a:xfrm>
            <a:off x="6158057" y="3162300"/>
            <a:ext cx="5360843" cy="2853016"/>
          </a:xfrm>
          <a:prstGeom prst="rect">
            <a:avLst/>
          </a:prstGeom>
          <a:noFill/>
          <a:ln>
            <a:noFill/>
          </a:ln>
        </p:spPr>
        <p:txBody>
          <a:bodyPr vert="horz" wrap="square" lIns="0" tIns="0" rIns="0" bIns="0" rtlCol="0" anchor="t"/>
          <a:lstStyle/>
          <a:p>
            <a:pPr algn="l"/>
            <a:r>
              <a:rPr kumimoji="1" lang="en-US" altLang="zh-CN" sz="4000">
                <a:ln w="12700">
                  <a:noFill/>
                </a:ln>
                <a:solidFill>
                  <a:srgbClr val="262626">
                    <a:alpha val="100000"/>
                  </a:srgbClr>
                </a:solidFill>
                <a:latin typeface="Alegreya Sans ExtraBold"/>
                <a:ea typeface="Alegreya Sans ExtraBold"/>
                <a:cs typeface="Alegreya Sans ExtraBold"/>
              </a:rPr>
              <a:t>Conclusion</a:t>
            </a:r>
            <a:endParaRPr kumimoji="1" lang="zh-CN" altLang="en-US"/>
          </a:p>
        </p:txBody>
      </p:sp>
      <p:sp>
        <p:nvSpPr>
          <p:cNvPr id="4" name="标题 1"/>
          <p:cNvSpPr txBox="1"/>
          <p:nvPr/>
        </p:nvSpPr>
        <p:spPr>
          <a:xfrm>
            <a:off x="6134985" y="-81078"/>
            <a:ext cx="1737655" cy="3241774"/>
          </a:xfrm>
          <a:prstGeom prst="rect">
            <a:avLst/>
          </a:prstGeom>
          <a:noFill/>
          <a:ln>
            <a:noFill/>
          </a:ln>
        </p:spPr>
        <p:txBody>
          <a:bodyPr vert="horz" wrap="square" lIns="0" tIns="0" rIns="0" bIns="0" rtlCol="0" anchor="b"/>
          <a:lstStyle/>
          <a:p>
            <a:pPr algn="l"/>
            <a:r>
              <a:rPr kumimoji="1" lang="en-US" altLang="zh-CN" sz="11500" dirty="0">
                <a:ln w="12700">
                  <a:noFill/>
                </a:ln>
                <a:solidFill>
                  <a:srgbClr val="CBA1AD">
                    <a:alpha val="100000"/>
                  </a:srgbClr>
                </a:solidFill>
                <a:latin typeface="Source Han Sans CN Bold"/>
                <a:ea typeface="Source Han Sans CN Bold"/>
                <a:cs typeface="Source Han Sans CN Bold"/>
              </a:rPr>
              <a:t>5</a:t>
            </a:r>
            <a:endParaRPr kumimoji="1" lang="zh-CN" altLang="en-US" dirty="0"/>
          </a:p>
        </p:txBody>
      </p:sp>
      <p:sp>
        <p:nvSpPr>
          <p:cNvPr id="5" name="标题 1"/>
          <p:cNvSpPr txBox="1"/>
          <p:nvPr/>
        </p:nvSpPr>
        <p:spPr>
          <a:xfrm>
            <a:off x="6" y="6587076"/>
            <a:ext cx="12191994" cy="270925"/>
          </a:xfrm>
          <a:custGeom>
            <a:avLst/>
            <a:gdLst>
              <a:gd name="connsiteX0" fmla="*/ 195579 w 12191994"/>
              <a:gd name="connsiteY0" fmla="*/ 0 h 270925"/>
              <a:gd name="connsiteX1" fmla="*/ 11996413 w 12191994"/>
              <a:gd name="connsiteY1" fmla="*/ 0 h 270925"/>
              <a:gd name="connsiteX2" fmla="*/ 12191994 w 12191994"/>
              <a:gd name="connsiteY2" fmla="*/ 195581 h 270925"/>
              <a:gd name="connsiteX3" fmla="*/ 12191994 w 12191994"/>
              <a:gd name="connsiteY3" fmla="*/ 270925 h 270925"/>
              <a:gd name="connsiteX4" fmla="*/ 0 w 12191994"/>
              <a:gd name="connsiteY4" fmla="*/ 270925 h 270925"/>
              <a:gd name="connsiteX5" fmla="*/ 0 w 12191994"/>
              <a:gd name="connsiteY5" fmla="*/ 195571 h 270925"/>
              <a:gd name="connsiteX6" fmla="*/ 15368 w 12191994"/>
              <a:gd name="connsiteY6" fmla="*/ 119452 h 270925"/>
              <a:gd name="connsiteX7" fmla="*/ 195579 w 12191994"/>
              <a:gd name="connsiteY7" fmla="*/ 0 h 270925"/>
            </a:gdLst>
            <a:ahLst/>
            <a:cxnLst/>
            <a:rect l="l" t="t" r="r" b="b"/>
            <a:pathLst>
              <a:path w="12191994" h="270925">
                <a:moveTo>
                  <a:pt x="195579" y="0"/>
                </a:moveTo>
                <a:lnTo>
                  <a:pt x="11996413" y="0"/>
                </a:lnTo>
                <a:cubicBezTo>
                  <a:pt x="12104429" y="0"/>
                  <a:pt x="12191994" y="87565"/>
                  <a:pt x="12191994" y="195581"/>
                </a:cubicBezTo>
                <a:lnTo>
                  <a:pt x="12191994" y="270925"/>
                </a:lnTo>
                <a:lnTo>
                  <a:pt x="0" y="270925"/>
                </a:lnTo>
                <a:lnTo>
                  <a:pt x="0" y="195571"/>
                </a:lnTo>
                <a:lnTo>
                  <a:pt x="15368" y="119452"/>
                </a:lnTo>
                <a:cubicBezTo>
                  <a:pt x="45059" y="49256"/>
                  <a:pt x="114567" y="0"/>
                  <a:pt x="195579" y="0"/>
                </a:cubicBezTo>
                <a:close/>
              </a:path>
            </a:pathLst>
          </a:custGeom>
          <a:gradFill>
            <a:gsLst>
              <a:gs pos="30000">
                <a:schemeClr val="accent1"/>
              </a:gs>
              <a:gs pos="100000">
                <a:schemeClr val="accent1">
                  <a:lumMod val="40000"/>
                  <a:lumOff val="60000"/>
                </a:schemeClr>
              </a:gs>
            </a:gsLst>
            <a:lin ang="0" scaled="0"/>
          </a:gradFill>
          <a:ln w="12700" cap="sq">
            <a:solidFill>
              <a:schemeClr val="accent1">
                <a:lumMod val="60000"/>
                <a:lumOff val="40000"/>
              </a:schemeClr>
            </a:solidFill>
            <a:miter/>
          </a:ln>
          <a:effectLst>
            <a:outerShdw blurRad="190500" dist="190500" dir="2700000" algn="tl" rotWithShape="0">
              <a:schemeClr val="accent1">
                <a:alpha val="20000"/>
              </a:schemeClr>
            </a:outerShdw>
          </a:effectLst>
        </p:spPr>
        <p:txBody>
          <a:bodyPr vert="horz" wrap="square" lIns="91440" tIns="45720" rIns="91440" bIns="45720" rtlCol="0" anchor="ctr"/>
          <a:lstStyle/>
          <a:p>
            <a:pPr algn="ctr"/>
            <a:endParaRPr kumimoji="1" lang="zh-CN" altLang="en-US"/>
          </a:p>
        </p:txBody>
      </p:sp>
      <p:sp>
        <p:nvSpPr>
          <p:cNvPr id="6" name="标题 1"/>
          <p:cNvSpPr txBox="1"/>
          <p:nvPr/>
        </p:nvSpPr>
        <p:spPr>
          <a:xfrm flipH="1">
            <a:off x="-3" y="1571113"/>
            <a:ext cx="5108552" cy="2663703"/>
          </a:xfrm>
          <a:custGeom>
            <a:avLst/>
            <a:gdLst>
              <a:gd name="connsiteX0" fmla="*/ 246382 w 4629149"/>
              <a:gd name="connsiteY0" fmla="*/ 0 h 2014736"/>
              <a:gd name="connsiteX1" fmla="*/ 4629149 w 4629149"/>
              <a:gd name="connsiteY1" fmla="*/ 0 h 2014736"/>
              <a:gd name="connsiteX2" fmla="*/ 4629149 w 4629149"/>
              <a:gd name="connsiteY2" fmla="*/ 2014736 h 2014736"/>
              <a:gd name="connsiteX3" fmla="*/ 246382 w 4629149"/>
              <a:gd name="connsiteY3" fmla="*/ 2014736 h 2014736"/>
              <a:gd name="connsiteX4" fmla="*/ 0 w 4629149"/>
              <a:gd name="connsiteY4" fmla="*/ 1768354 h 2014736"/>
              <a:gd name="connsiteX5" fmla="*/ 0 w 4629149"/>
              <a:gd name="connsiteY5" fmla="*/ 246382 h 2014736"/>
              <a:gd name="connsiteX6" fmla="*/ 246382 w 4629149"/>
              <a:gd name="connsiteY6" fmla="*/ 0 h 2014736"/>
            </a:gdLst>
            <a:ahLst/>
            <a:cxnLst/>
            <a:rect l="l" t="t" r="r" b="b"/>
            <a:pathLst>
              <a:path w="4629149" h="2014736">
                <a:moveTo>
                  <a:pt x="246382" y="0"/>
                </a:moveTo>
                <a:lnTo>
                  <a:pt x="4629149" y="0"/>
                </a:lnTo>
                <a:lnTo>
                  <a:pt x="4629149" y="2014736"/>
                </a:lnTo>
                <a:lnTo>
                  <a:pt x="246382" y="2014736"/>
                </a:lnTo>
                <a:cubicBezTo>
                  <a:pt x="110309" y="2014736"/>
                  <a:pt x="0" y="1904427"/>
                  <a:pt x="0" y="1768354"/>
                </a:cubicBezTo>
                <a:lnTo>
                  <a:pt x="0" y="246382"/>
                </a:lnTo>
                <a:cubicBezTo>
                  <a:pt x="0" y="110309"/>
                  <a:pt x="110309" y="0"/>
                  <a:pt x="246382" y="0"/>
                </a:cubicBezTo>
                <a:close/>
              </a:path>
            </a:pathLst>
          </a:custGeom>
          <a:gradFill>
            <a:gsLst>
              <a:gs pos="30000">
                <a:schemeClr val="accent1"/>
              </a:gs>
              <a:gs pos="100000">
                <a:schemeClr val="accent1">
                  <a:lumMod val="40000"/>
                  <a:lumOff val="60000"/>
                </a:schemeClr>
              </a:gs>
            </a:gsLst>
            <a:lin ang="0" scaled="0"/>
          </a:gradFill>
          <a:ln w="12700" cap="sq">
            <a:solidFill>
              <a:schemeClr val="accent1">
                <a:lumMod val="60000"/>
                <a:lumOff val="40000"/>
              </a:schemeClr>
            </a:solidFill>
            <a:miter/>
          </a:ln>
          <a:effectLst>
            <a:outerShdw blurRad="190500" dist="190500" dir="2700000" algn="tl" rotWithShape="0">
              <a:schemeClr val="accent1">
                <a:alpha val="20000"/>
              </a:schemeClr>
            </a:outerShdw>
          </a:effectLst>
        </p:spPr>
        <p:txBody>
          <a:bodyPr vert="horz" wrap="square" lIns="91440" tIns="45720" rIns="91440" bIns="45720" rtlCol="0" anchor="ctr"/>
          <a:lstStyle/>
          <a:p>
            <a:pPr algn="ctr"/>
            <a:endParaRPr kumimoji="1" lang="zh-CN" altLang="en-US"/>
          </a:p>
        </p:txBody>
      </p:sp>
      <p:sp>
        <p:nvSpPr>
          <p:cNvPr id="7" name="标题 1"/>
          <p:cNvSpPr txBox="1"/>
          <p:nvPr/>
        </p:nvSpPr>
        <p:spPr>
          <a:xfrm>
            <a:off x="1405607" y="739588"/>
            <a:ext cx="4206096" cy="5394512"/>
          </a:xfrm>
          <a:prstGeom prst="roundRect">
            <a:avLst>
              <a:gd name="adj" fmla="val 9196"/>
            </a:avLst>
          </a:prstGeom>
          <a:solidFill>
            <a:schemeClr val="accent1">
              <a:lumMod val="40000"/>
              <a:lumOff val="60000"/>
            </a:schemeClr>
          </a:solidFill>
          <a:ln w="12700" cap="sq">
            <a:solidFill>
              <a:schemeClr val="accent1">
                <a:lumMod val="20000"/>
                <a:lumOff val="80000"/>
              </a:schemeClr>
            </a:solidFill>
            <a:miter/>
          </a:ln>
        </p:spPr>
        <p:txBody>
          <a:bodyPr vert="horz" wrap="square" lIns="91440" tIns="45720" rIns="91440" bIns="45720" rtlCol="0" anchor="ctr"/>
          <a:lstStyle/>
          <a:p>
            <a:pPr algn="ctr"/>
            <a:endParaRPr kumimoji="1" lang="zh-CN" altLang="en-US"/>
          </a:p>
        </p:txBody>
      </p:sp>
      <p:pic>
        <p:nvPicPr>
          <p:cNvPr id="8" name="Picture 7"/>
          <p:cNvPicPr>
            <a:picLocks noChangeAspect="1"/>
          </p:cNvPicPr>
          <p:nvPr/>
        </p:nvPicPr>
        <p:blipFill>
          <a:blip r:embed="rId2">
            <a:alphaModFix/>
          </a:blip>
          <a:srcRect l="15266" t="319" r="6995" b="18761"/>
          <a:stretch>
            <a:fillRect/>
          </a:stretch>
        </p:blipFill>
        <p:spPr>
          <a:xfrm>
            <a:off x="1498223" y="858372"/>
            <a:ext cx="4020864" cy="5156944"/>
          </a:xfrm>
          <a:custGeom>
            <a:avLst/>
            <a:gdLst/>
            <a:ahLst/>
            <a:cxnLst/>
            <a:rect l="l" t="t" r="r" b="b"/>
            <a:pathLst>
              <a:path w="4025900" h="5156200">
                <a:moveTo>
                  <a:pt x="369759" y="0"/>
                </a:moveTo>
                <a:lnTo>
                  <a:pt x="3651105" y="0"/>
                </a:lnTo>
                <a:cubicBezTo>
                  <a:pt x="3855317" y="0"/>
                  <a:pt x="4020864" y="165547"/>
                  <a:pt x="4020864" y="369759"/>
                </a:cubicBezTo>
                <a:lnTo>
                  <a:pt x="4020864" y="4787185"/>
                </a:lnTo>
                <a:cubicBezTo>
                  <a:pt x="4020864" y="4991397"/>
                  <a:pt x="3855317" y="5156944"/>
                  <a:pt x="3651105" y="5156944"/>
                </a:cubicBezTo>
                <a:lnTo>
                  <a:pt x="369759" y="5156944"/>
                </a:lnTo>
                <a:cubicBezTo>
                  <a:pt x="165547" y="5156944"/>
                  <a:pt x="0" y="4991397"/>
                  <a:pt x="0" y="4787185"/>
                </a:cubicBezTo>
                <a:lnTo>
                  <a:pt x="0" y="369759"/>
                </a:lnTo>
                <a:cubicBezTo>
                  <a:pt x="0" y="165547"/>
                  <a:pt x="165547" y="0"/>
                  <a:pt x="369759" y="0"/>
                </a:cubicBezTo>
                <a:close/>
              </a:path>
            </a:pathLst>
          </a:cu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6415088" y="3778968"/>
            <a:ext cx="4995457" cy="2302516"/>
          </a:xfrm>
          <a:prstGeom prst="roundRect">
            <a:avLst>
              <a:gd name="adj" fmla="val 15278"/>
            </a:avLst>
          </a:prstGeom>
          <a:solidFill>
            <a:schemeClr val="bg1"/>
          </a:solidFill>
          <a:ln w="3175" cap="sq">
            <a:solidFill>
              <a:schemeClr val="accent1">
                <a:lumMod val="60000"/>
                <a:lumOff val="40000"/>
              </a:schemeClr>
            </a:solidFill>
          </a:ln>
          <a:effectLst>
            <a:outerShdw blurRad="254000" sx="109000" sy="109000" algn="ctr" rotWithShape="0">
              <a:schemeClr val="accent1">
                <a:alpha val="5000"/>
              </a:schemeClr>
            </a:outerShdw>
          </a:effectLst>
        </p:spPr>
        <p:txBody>
          <a:bodyPr vert="horz" wrap="square" lIns="91440" tIns="45720" rIns="91440" bIns="45720" rtlCol="0" anchor="t"/>
          <a:lstStyle/>
          <a:p>
            <a:pPr algn="l"/>
            <a:endParaRPr kumimoji="1" lang="zh-CN" altLang="en-US"/>
          </a:p>
        </p:txBody>
      </p:sp>
      <p:sp>
        <p:nvSpPr>
          <p:cNvPr id="3" name="标题 1"/>
          <p:cNvSpPr txBox="1"/>
          <p:nvPr/>
        </p:nvSpPr>
        <p:spPr>
          <a:xfrm>
            <a:off x="8019324" y="3945860"/>
            <a:ext cx="3149987" cy="2005221"/>
          </a:xfrm>
          <a:prstGeom prst="rect">
            <a:avLst/>
          </a:prstGeom>
          <a:noFill/>
          <a:ln>
            <a:noFill/>
          </a:ln>
        </p:spPr>
        <p:txBody>
          <a:bodyPr vert="horz" wrap="square" lIns="0" tIns="0" rIns="0" bIns="0" rtlCol="0" anchor="ctr"/>
          <a:lstStyle/>
          <a:p>
            <a:pPr algn="l"/>
            <a:r>
              <a:rPr kumimoji="1" lang="en-US" altLang="zh-CN" sz="1400">
                <a:ln w="12700">
                  <a:noFill/>
                </a:ln>
                <a:solidFill>
                  <a:srgbClr val="404040">
                    <a:alpha val="100000"/>
                  </a:srgbClr>
                </a:solidFill>
                <a:latin typeface="Source Han Sans"/>
                <a:ea typeface="Source Han Sans"/>
                <a:cs typeface="Source Han Sans"/>
              </a:rPr>
              <a:t>Leads to improved accuracy and adaptability in kidney cancer diagnosis and clinical applications.</a:t>
            </a:r>
            <a:endParaRPr kumimoji="1" lang="zh-CN" altLang="en-US"/>
          </a:p>
        </p:txBody>
      </p:sp>
      <p:sp>
        <p:nvSpPr>
          <p:cNvPr id="4" name="标题 1"/>
          <p:cNvSpPr txBox="1"/>
          <p:nvPr/>
        </p:nvSpPr>
        <p:spPr>
          <a:xfrm>
            <a:off x="660400" y="1206500"/>
            <a:ext cx="5424607" cy="1417648"/>
          </a:xfrm>
          <a:prstGeom prst="rect">
            <a:avLst/>
          </a:prstGeom>
          <a:noFill/>
          <a:ln>
            <a:noFill/>
          </a:ln>
        </p:spPr>
        <p:txBody>
          <a:bodyPr vert="horz" wrap="square" lIns="0" tIns="0" rIns="0" bIns="0" rtlCol="0" anchor="ctr"/>
          <a:lstStyle/>
          <a:p>
            <a:pPr algn="r"/>
            <a:r>
              <a:rPr kumimoji="1" lang="en-US" altLang="zh-CN" sz="1600">
                <a:ln w="12700">
                  <a:noFill/>
                </a:ln>
                <a:solidFill>
                  <a:srgbClr val="262626">
                    <a:alpha val="100000"/>
                  </a:srgbClr>
                </a:solidFill>
                <a:latin typeface="Source Han Sans CN Bold"/>
                <a:ea typeface="Source Han Sans CN Bold"/>
                <a:cs typeface="Source Han Sans CN Bold"/>
              </a:rPr>
              <a:t>Efficacy in Medical Imaging</a:t>
            </a:r>
            <a:endParaRPr kumimoji="1" lang="zh-CN" altLang="en-US"/>
          </a:p>
        </p:txBody>
      </p:sp>
      <p:sp>
        <p:nvSpPr>
          <p:cNvPr id="5" name="标题 1"/>
          <p:cNvSpPr txBox="1"/>
          <p:nvPr/>
        </p:nvSpPr>
        <p:spPr>
          <a:xfrm>
            <a:off x="5868605" y="2753195"/>
            <a:ext cx="216402" cy="66260"/>
          </a:xfrm>
          <a:prstGeom prst="rect">
            <a:avLst/>
          </a:prstGeom>
          <a:solidFill>
            <a:schemeClr val="accent1"/>
          </a:solidFill>
          <a:ln w="3175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6415088" y="1256886"/>
            <a:ext cx="4995457" cy="2302516"/>
          </a:xfrm>
          <a:prstGeom prst="roundRect">
            <a:avLst>
              <a:gd name="adj" fmla="val 15278"/>
            </a:avLst>
          </a:prstGeom>
          <a:solidFill>
            <a:schemeClr val="bg1"/>
          </a:solidFill>
          <a:ln w="3175" cap="sq">
            <a:solidFill>
              <a:schemeClr val="accent1">
                <a:lumMod val="60000"/>
                <a:lumOff val="40000"/>
              </a:schemeClr>
            </a:solidFill>
          </a:ln>
          <a:effectLst>
            <a:outerShdw blurRad="254000" sx="109000" sy="109000" algn="ctr" rotWithShape="0">
              <a:schemeClr val="accent1">
                <a:alpha val="5000"/>
              </a:schemeClr>
            </a:outerShdw>
          </a:effectLst>
        </p:spPr>
        <p:txBody>
          <a:bodyPr vert="horz" wrap="square" lIns="91440" tIns="45720" rIns="91440" bIns="45720" rtlCol="0" anchor="t"/>
          <a:lstStyle/>
          <a:p>
            <a:pPr algn="l"/>
            <a:endParaRPr kumimoji="1" lang="zh-CN" altLang="en-US"/>
          </a:p>
        </p:txBody>
      </p:sp>
      <p:sp>
        <p:nvSpPr>
          <p:cNvPr id="7" name="标题 1"/>
          <p:cNvSpPr txBox="1"/>
          <p:nvPr/>
        </p:nvSpPr>
        <p:spPr>
          <a:xfrm>
            <a:off x="8019324" y="1423778"/>
            <a:ext cx="3149987" cy="2005221"/>
          </a:xfrm>
          <a:prstGeom prst="rect">
            <a:avLst/>
          </a:prstGeom>
          <a:noFill/>
          <a:ln>
            <a:noFill/>
          </a:ln>
        </p:spPr>
        <p:txBody>
          <a:bodyPr vert="horz" wrap="square" lIns="0" tIns="0" rIns="0" bIns="0" rtlCol="0" anchor="ctr"/>
          <a:lstStyle/>
          <a:p>
            <a:pPr algn="l"/>
            <a:r>
              <a:rPr kumimoji="1" lang="en-US" altLang="zh-CN" sz="1400">
                <a:ln w="12700">
                  <a:noFill/>
                </a:ln>
                <a:solidFill>
                  <a:srgbClr val="404040">
                    <a:alpha val="100000"/>
                  </a:srgbClr>
                </a:solidFill>
                <a:latin typeface="Source Han Sans"/>
                <a:ea typeface="Source Han Sans"/>
                <a:cs typeface="Source Han Sans"/>
              </a:rPr>
              <a:t>Deep Transfer Learning handles complexity, variability, and high dimensionality in medical imaging.</a:t>
            </a:r>
            <a:endParaRPr kumimoji="1" lang="zh-CN" altLang="en-US"/>
          </a:p>
        </p:txBody>
      </p:sp>
      <p:sp>
        <p:nvSpPr>
          <p:cNvPr id="11" name="标题 1"/>
          <p:cNvSpPr txBox="1"/>
          <p:nvPr/>
        </p:nvSpPr>
        <p:spPr>
          <a:xfrm>
            <a:off x="172720" y="247319"/>
            <a:ext cx="11442700" cy="485140"/>
          </a:xfrm>
          <a:prstGeom prst="rect">
            <a:avLst/>
          </a:prstGeom>
          <a:noFill/>
          <a:ln>
            <a:noFill/>
          </a:ln>
        </p:spPr>
        <p:txBody>
          <a:bodyPr vert="horz" wrap="square" lIns="91440" tIns="45720" rIns="91440" bIns="45720" rtlCol="0" anchor="t">
            <a:spAutoFit/>
          </a:bodyPr>
          <a:lstStyle/>
          <a:p>
            <a:pPr algn="l"/>
            <a:r>
              <a:rPr kumimoji="1" lang="en-US" altLang="zh-CN" sz="2800">
                <a:ln w="12700">
                  <a:noFill/>
                </a:ln>
                <a:solidFill>
                  <a:srgbClr val="262626">
                    <a:alpha val="100000"/>
                  </a:srgbClr>
                </a:solidFill>
                <a:latin typeface="Source Han Sans CN Bold"/>
                <a:ea typeface="Source Han Sans CN Bold"/>
                <a:cs typeface="Source Han Sans CN Bold"/>
              </a:rPr>
              <a:t>Summary</a:t>
            </a:r>
            <a:endParaRPr kumimoji="1" lang="zh-CN" altLang="en-US"/>
          </a:p>
        </p:txBody>
      </p:sp>
      <p:cxnSp>
        <p:nvCxnSpPr>
          <p:cNvPr id="12" name="标题 1"/>
          <p:cNvCxnSpPr/>
          <p:nvPr/>
        </p:nvCxnSpPr>
        <p:spPr>
          <a:xfrm>
            <a:off x="312738" y="770539"/>
            <a:ext cx="11307762" cy="0"/>
          </a:xfrm>
          <a:prstGeom prst="line">
            <a:avLst/>
          </a:prstGeom>
          <a:noFill/>
          <a:ln w="6350" cap="rnd">
            <a:solidFill>
              <a:schemeClr val="bg1">
                <a:lumMod val="65000"/>
              </a:schemeClr>
            </a:solidFill>
            <a:round/>
          </a:ln>
        </p:spPr>
      </p:cxnSp>
      <p:cxnSp>
        <p:nvCxnSpPr>
          <p:cNvPr id="13" name="标题 1"/>
          <p:cNvCxnSpPr/>
          <p:nvPr/>
        </p:nvCxnSpPr>
        <p:spPr>
          <a:xfrm>
            <a:off x="312738" y="770539"/>
            <a:ext cx="652463" cy="0"/>
          </a:xfrm>
          <a:prstGeom prst="line">
            <a:avLst/>
          </a:prstGeom>
          <a:noFill/>
          <a:ln w="44450" cap="sq">
            <a:solidFill>
              <a:schemeClr val="accent1"/>
            </a:solidFill>
            <a:round/>
          </a:ln>
        </p:spPr>
      </p:cxnSp>
      <p:pic>
        <p:nvPicPr>
          <p:cNvPr id="15" name="Picture 14" descr="A close up of a brain&#10;&#10;Description automatically generated">
            <a:extLst>
              <a:ext uri="{FF2B5EF4-FFF2-40B4-BE49-F238E27FC236}">
                <a16:creationId xmlns:a16="http://schemas.microsoft.com/office/drawing/2014/main" id="{C233B1B6-E876-9594-9383-6AB484DD69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7164" y="2213978"/>
            <a:ext cx="4039749" cy="4039749"/>
          </a:xfrm>
          <a:prstGeom prst="rect">
            <a:avLst/>
          </a:prstGeom>
        </p:spPr>
      </p:pic>
      <p:pic>
        <p:nvPicPr>
          <p:cNvPr id="17" name="Picture 16" descr="An x-ray of a human body&#10;&#10;Description automatically generated">
            <a:extLst>
              <a:ext uri="{FF2B5EF4-FFF2-40B4-BE49-F238E27FC236}">
                <a16:creationId xmlns:a16="http://schemas.microsoft.com/office/drawing/2014/main" id="{51F1231E-EF1B-126A-E658-945C224F2F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4176" y="1600462"/>
            <a:ext cx="1309971" cy="1651852"/>
          </a:xfrm>
          <a:prstGeom prst="rect">
            <a:avLst/>
          </a:prstGeom>
        </p:spPr>
      </p:pic>
      <p:pic>
        <p:nvPicPr>
          <p:cNvPr id="19" name="Picture 18">
            <a:extLst>
              <a:ext uri="{FF2B5EF4-FFF2-40B4-BE49-F238E27FC236}">
                <a16:creationId xmlns:a16="http://schemas.microsoft.com/office/drawing/2014/main" id="{E1B815DC-50D7-92D1-3C72-7C3C659617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4176" y="4017865"/>
            <a:ext cx="1314005" cy="182472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368490" y="-2"/>
            <a:ext cx="11823510" cy="6858001"/>
          </a:xfrm>
          <a:custGeom>
            <a:avLst/>
            <a:gdLst>
              <a:gd name="connsiteX0" fmla="*/ 246382 w 4629149"/>
              <a:gd name="connsiteY0" fmla="*/ 0 h 2014736"/>
              <a:gd name="connsiteX1" fmla="*/ 4629149 w 4629149"/>
              <a:gd name="connsiteY1" fmla="*/ 0 h 2014736"/>
              <a:gd name="connsiteX2" fmla="*/ 4629149 w 4629149"/>
              <a:gd name="connsiteY2" fmla="*/ 2014736 h 2014736"/>
              <a:gd name="connsiteX3" fmla="*/ 246382 w 4629149"/>
              <a:gd name="connsiteY3" fmla="*/ 2014736 h 2014736"/>
              <a:gd name="connsiteX4" fmla="*/ 0 w 4629149"/>
              <a:gd name="connsiteY4" fmla="*/ 1768354 h 2014736"/>
              <a:gd name="connsiteX5" fmla="*/ 0 w 4629149"/>
              <a:gd name="connsiteY5" fmla="*/ 246382 h 2014736"/>
              <a:gd name="connsiteX6" fmla="*/ 246382 w 4629149"/>
              <a:gd name="connsiteY6" fmla="*/ 0 h 2014736"/>
            </a:gdLst>
            <a:ahLst/>
            <a:cxnLst/>
            <a:rect l="l" t="t" r="r" b="b"/>
            <a:pathLst>
              <a:path w="4629149" h="2014736">
                <a:moveTo>
                  <a:pt x="246382" y="0"/>
                </a:moveTo>
                <a:lnTo>
                  <a:pt x="4629149" y="0"/>
                </a:lnTo>
                <a:lnTo>
                  <a:pt x="4629149" y="2014736"/>
                </a:lnTo>
                <a:lnTo>
                  <a:pt x="246382" y="2014736"/>
                </a:lnTo>
                <a:cubicBezTo>
                  <a:pt x="110309" y="2014736"/>
                  <a:pt x="0" y="1904427"/>
                  <a:pt x="0" y="1768354"/>
                </a:cubicBezTo>
                <a:lnTo>
                  <a:pt x="0" y="246382"/>
                </a:lnTo>
                <a:cubicBezTo>
                  <a:pt x="0" y="110309"/>
                  <a:pt x="110309" y="0"/>
                  <a:pt x="246382" y="0"/>
                </a:cubicBezTo>
                <a:close/>
              </a:path>
            </a:pathLst>
          </a:custGeom>
          <a:gradFill>
            <a:gsLst>
              <a:gs pos="0">
                <a:schemeClr val="bg1"/>
              </a:gs>
              <a:gs pos="100000">
                <a:schemeClr val="accent1"/>
              </a:gs>
            </a:gsLst>
            <a:lin ang="0" scaled="0"/>
          </a:gradFill>
          <a:ln w="12700" cap="sq">
            <a:noFill/>
            <a:miter/>
          </a:ln>
          <a:effectLst>
            <a:outerShdw blurRad="190500" dist="190500" dir="2700000" algn="tl" rotWithShape="0">
              <a:schemeClr val="accent1">
                <a:alpha val="20000"/>
              </a:schemeClr>
            </a:outerShdw>
          </a:effectLst>
        </p:spPr>
        <p:txBody>
          <a:bodyPr vert="horz" wrap="square" lIns="91440" tIns="45720" rIns="91440" bIns="45720" rtlCol="0" anchor="ctr"/>
          <a:lstStyle/>
          <a:p>
            <a:pPr algn="ctr"/>
            <a:endParaRPr kumimoji="1" lang="zh-CN" altLang="en-US"/>
          </a:p>
        </p:txBody>
      </p:sp>
      <p:sp>
        <p:nvSpPr>
          <p:cNvPr id="3" name="标题 1"/>
          <p:cNvSpPr txBox="1"/>
          <p:nvPr/>
        </p:nvSpPr>
        <p:spPr>
          <a:xfrm>
            <a:off x="5805042" y="3824009"/>
            <a:ext cx="1588201" cy="1916092"/>
          </a:xfrm>
          <a:prstGeom prst="roundRect">
            <a:avLst>
              <a:gd name="adj" fmla="val 11199"/>
            </a:avLst>
          </a:prstGeom>
          <a:gradFill>
            <a:gsLst>
              <a:gs pos="0">
                <a:schemeClr val="bg1">
                  <a:alpha val="0"/>
                </a:schemeClr>
              </a:gs>
              <a:gs pos="100000">
                <a:schemeClr val="accent1">
                  <a:lumMod val="20000"/>
                  <a:lumOff val="80000"/>
                </a:schemeClr>
              </a:gs>
            </a:gsLst>
            <a:lin ang="0" scaled="0"/>
          </a:gradFill>
          <a:ln w="12700" cap="sq">
            <a:noFill/>
            <a:miter/>
          </a:ln>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658813" y="5406490"/>
            <a:ext cx="4558054" cy="32495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0" y="1616243"/>
            <a:ext cx="237491" cy="2010833"/>
          </a:xfrm>
          <a:custGeom>
            <a:avLst/>
            <a:gdLst>
              <a:gd name="connsiteX0" fmla="*/ 0 w 237491"/>
              <a:gd name="connsiteY0" fmla="*/ 0 h 2010833"/>
              <a:gd name="connsiteX1" fmla="*/ 32399 w 237491"/>
              <a:gd name="connsiteY1" fmla="*/ 3267 h 2010833"/>
              <a:gd name="connsiteX2" fmla="*/ 237491 w 237491"/>
              <a:gd name="connsiteY2" fmla="*/ 254906 h 2010833"/>
              <a:gd name="connsiteX3" fmla="*/ 237490 w 237491"/>
              <a:gd name="connsiteY3" fmla="*/ 1755927 h 2010833"/>
              <a:gd name="connsiteX4" fmla="*/ 32398 w 237491"/>
              <a:gd name="connsiteY4" fmla="*/ 2007567 h 2010833"/>
              <a:gd name="connsiteX5" fmla="*/ 0 w 237491"/>
              <a:gd name="connsiteY5" fmla="*/ 2010833 h 2010833"/>
            </a:gdLst>
            <a:ahLst/>
            <a:cxnLst/>
            <a:rect l="l" t="t" r="r" b="b"/>
            <a:pathLst>
              <a:path w="237491" h="2010833">
                <a:moveTo>
                  <a:pt x="0" y="0"/>
                </a:moveTo>
                <a:lnTo>
                  <a:pt x="32399" y="3267"/>
                </a:lnTo>
                <a:cubicBezTo>
                  <a:pt x="149445" y="27218"/>
                  <a:pt x="237491" y="130780"/>
                  <a:pt x="237491" y="254906"/>
                </a:cubicBezTo>
                <a:cubicBezTo>
                  <a:pt x="237491" y="755246"/>
                  <a:pt x="237490" y="1255587"/>
                  <a:pt x="237490" y="1755927"/>
                </a:cubicBezTo>
                <a:cubicBezTo>
                  <a:pt x="237490" y="1880054"/>
                  <a:pt x="149444" y="1983616"/>
                  <a:pt x="32398" y="2007567"/>
                </a:cubicBezTo>
                <a:lnTo>
                  <a:pt x="0" y="2010833"/>
                </a:lnTo>
                <a:close/>
              </a:path>
            </a:pathLst>
          </a:custGeom>
          <a:gradFill>
            <a:gsLst>
              <a:gs pos="30000">
                <a:schemeClr val="accent1"/>
              </a:gs>
              <a:gs pos="100000">
                <a:schemeClr val="accent1">
                  <a:lumMod val="40000"/>
                  <a:lumOff val="60000"/>
                </a:schemeClr>
              </a:gs>
            </a:gsLst>
            <a:lin ang="0" scaled="0"/>
          </a:gradFill>
          <a:ln w="12700" cap="sq">
            <a:solidFill>
              <a:schemeClr val="accent1">
                <a:lumMod val="60000"/>
                <a:lumOff val="40000"/>
              </a:schemeClr>
            </a:solidFill>
            <a:miter/>
          </a:ln>
          <a:effectLst>
            <a:outerShdw blurRad="190500" dist="190500" dir="2700000" algn="tl" rotWithShape="0">
              <a:schemeClr val="accent1">
                <a:alpha val="20000"/>
              </a:schemeClr>
            </a:outerShdw>
          </a:effectLst>
        </p:spPr>
        <p:txBody>
          <a:bodyPr vert="horz" wrap="square" lIns="91440" tIns="45720" rIns="91440" bIns="45720" rtlCol="0" anchor="ctr"/>
          <a:lstStyle/>
          <a:p>
            <a:pPr algn="ctr"/>
            <a:endParaRPr kumimoji="1" lang="zh-CN" altLang="en-US"/>
          </a:p>
        </p:txBody>
      </p:sp>
      <p:sp>
        <p:nvSpPr>
          <p:cNvPr id="6" name="标题 1"/>
          <p:cNvSpPr txBox="1"/>
          <p:nvPr/>
        </p:nvSpPr>
        <p:spPr>
          <a:xfrm>
            <a:off x="7859806" y="1550759"/>
            <a:ext cx="4332194" cy="2154466"/>
          </a:xfrm>
          <a:custGeom>
            <a:avLst/>
            <a:gdLst>
              <a:gd name="connsiteX0" fmla="*/ 246382 w 4629149"/>
              <a:gd name="connsiteY0" fmla="*/ 0 h 2014736"/>
              <a:gd name="connsiteX1" fmla="*/ 4629149 w 4629149"/>
              <a:gd name="connsiteY1" fmla="*/ 0 h 2014736"/>
              <a:gd name="connsiteX2" fmla="*/ 4629149 w 4629149"/>
              <a:gd name="connsiteY2" fmla="*/ 2014736 h 2014736"/>
              <a:gd name="connsiteX3" fmla="*/ 246382 w 4629149"/>
              <a:gd name="connsiteY3" fmla="*/ 2014736 h 2014736"/>
              <a:gd name="connsiteX4" fmla="*/ 0 w 4629149"/>
              <a:gd name="connsiteY4" fmla="*/ 1768354 h 2014736"/>
              <a:gd name="connsiteX5" fmla="*/ 0 w 4629149"/>
              <a:gd name="connsiteY5" fmla="*/ 246382 h 2014736"/>
              <a:gd name="connsiteX6" fmla="*/ 246382 w 4629149"/>
              <a:gd name="connsiteY6" fmla="*/ 0 h 2014736"/>
            </a:gdLst>
            <a:ahLst/>
            <a:cxnLst/>
            <a:rect l="l" t="t" r="r" b="b"/>
            <a:pathLst>
              <a:path w="4629149" h="2014736">
                <a:moveTo>
                  <a:pt x="246382" y="0"/>
                </a:moveTo>
                <a:lnTo>
                  <a:pt x="4629149" y="0"/>
                </a:lnTo>
                <a:lnTo>
                  <a:pt x="4629149" y="2014736"/>
                </a:lnTo>
                <a:lnTo>
                  <a:pt x="246382" y="2014736"/>
                </a:lnTo>
                <a:cubicBezTo>
                  <a:pt x="110309" y="2014736"/>
                  <a:pt x="0" y="1904427"/>
                  <a:pt x="0" y="1768354"/>
                </a:cubicBezTo>
                <a:lnTo>
                  <a:pt x="0" y="246382"/>
                </a:lnTo>
                <a:cubicBezTo>
                  <a:pt x="0" y="110309"/>
                  <a:pt x="110309" y="0"/>
                  <a:pt x="246382" y="0"/>
                </a:cubicBezTo>
                <a:close/>
              </a:path>
            </a:pathLst>
          </a:custGeom>
          <a:gradFill>
            <a:gsLst>
              <a:gs pos="30000">
                <a:schemeClr val="accent1"/>
              </a:gs>
              <a:gs pos="100000">
                <a:schemeClr val="accent1">
                  <a:lumMod val="40000"/>
                  <a:lumOff val="60000"/>
                </a:schemeClr>
              </a:gs>
            </a:gsLst>
            <a:lin ang="0" scaled="0"/>
          </a:gradFill>
          <a:ln w="12700" cap="sq">
            <a:solidFill>
              <a:schemeClr val="accent1">
                <a:lumMod val="60000"/>
                <a:lumOff val="40000"/>
              </a:schemeClr>
            </a:solidFill>
            <a:miter/>
          </a:ln>
          <a:effectLst>
            <a:outerShdw blurRad="190500" dist="190500" dir="2700000" algn="tl" rotWithShape="0">
              <a:schemeClr val="accent1">
                <a:alpha val="20000"/>
              </a:schemeClr>
            </a:outerShdw>
          </a:effectLst>
        </p:spPr>
        <p:txBody>
          <a:bodyPr vert="horz" wrap="square" lIns="91440" tIns="45720" rIns="91440" bIns="45720" rtlCol="0" anchor="ctr"/>
          <a:lstStyle/>
          <a:p>
            <a:pPr algn="ctr"/>
            <a:endParaRPr kumimoji="1" lang="zh-CN" altLang="en-US"/>
          </a:p>
        </p:txBody>
      </p:sp>
      <p:sp>
        <p:nvSpPr>
          <p:cNvPr id="7" name="标题 1"/>
          <p:cNvSpPr txBox="1"/>
          <p:nvPr/>
        </p:nvSpPr>
        <p:spPr>
          <a:xfrm>
            <a:off x="0" y="-1"/>
            <a:ext cx="237492" cy="3705225"/>
          </a:xfrm>
          <a:custGeom>
            <a:avLst/>
            <a:gdLst>
              <a:gd name="connsiteX0" fmla="*/ 0 w 237492"/>
              <a:gd name="connsiteY0" fmla="*/ 0 h 3621764"/>
              <a:gd name="connsiteX1" fmla="*/ 237492 w 237492"/>
              <a:gd name="connsiteY1" fmla="*/ 0 h 3621764"/>
              <a:gd name="connsiteX2" fmla="*/ 237491 w 237492"/>
              <a:gd name="connsiteY2" fmla="*/ 3336881 h 3621764"/>
              <a:gd name="connsiteX3" fmla="*/ 5780 w 237492"/>
              <a:gd name="connsiteY3" fmla="*/ 3621181 h 3621764"/>
              <a:gd name="connsiteX4" fmla="*/ 0 w 237492"/>
              <a:gd name="connsiteY4" fmla="*/ 3621764 h 3621764"/>
            </a:gdLst>
            <a:ahLst/>
            <a:cxnLst/>
            <a:rect l="l" t="t" r="r" b="b"/>
            <a:pathLst>
              <a:path w="237492" h="3621764">
                <a:moveTo>
                  <a:pt x="0" y="0"/>
                </a:moveTo>
                <a:lnTo>
                  <a:pt x="237492" y="0"/>
                </a:lnTo>
                <a:lnTo>
                  <a:pt x="237491" y="3336881"/>
                </a:lnTo>
                <a:cubicBezTo>
                  <a:pt x="237491" y="3477118"/>
                  <a:pt x="138017" y="3594122"/>
                  <a:pt x="5780" y="3621181"/>
                </a:cubicBezTo>
                <a:lnTo>
                  <a:pt x="0" y="3621764"/>
                </a:lnTo>
                <a:close/>
              </a:path>
            </a:pathLst>
          </a:custGeom>
          <a:gradFill>
            <a:gsLst>
              <a:gs pos="30000">
                <a:schemeClr val="accent1"/>
              </a:gs>
              <a:gs pos="100000">
                <a:schemeClr val="accent1">
                  <a:lumMod val="40000"/>
                  <a:lumOff val="60000"/>
                </a:schemeClr>
              </a:gs>
            </a:gsLst>
            <a:lin ang="0" scaled="0"/>
          </a:gradFill>
          <a:ln w="12700" cap="sq">
            <a:solidFill>
              <a:schemeClr val="accent1">
                <a:lumMod val="60000"/>
                <a:lumOff val="40000"/>
              </a:schemeClr>
            </a:solidFill>
            <a:miter/>
          </a:ln>
          <a:effectLst>
            <a:outerShdw blurRad="190500" dist="190500" dir="2700000" algn="tl" rotWithShape="0">
              <a:schemeClr val="accent1">
                <a:alpha val="20000"/>
              </a:schemeClr>
            </a:outerShdw>
          </a:effectLst>
        </p:spPr>
        <p:txBody>
          <a:bodyPr vert="horz" wrap="square" lIns="91440" tIns="45720" rIns="91440" bIns="45720" rtlCol="0" anchor="ctr"/>
          <a:lstStyle/>
          <a:p>
            <a:pPr algn="ctr"/>
            <a:endParaRPr kumimoji="1" lang="zh-CN" altLang="en-US"/>
          </a:p>
        </p:txBody>
      </p:sp>
      <p:sp>
        <p:nvSpPr>
          <p:cNvPr id="8" name="标题 1"/>
          <p:cNvSpPr txBox="1"/>
          <p:nvPr/>
        </p:nvSpPr>
        <p:spPr>
          <a:xfrm>
            <a:off x="724217" y="1381539"/>
            <a:ext cx="5853218" cy="3814203"/>
          </a:xfrm>
          <a:prstGeom prst="rect">
            <a:avLst/>
          </a:prstGeom>
          <a:noFill/>
          <a:ln>
            <a:noFill/>
          </a:ln>
        </p:spPr>
        <p:txBody>
          <a:bodyPr vert="horz" wrap="square" lIns="0" tIns="0" rIns="0" bIns="0" rtlCol="0" anchor="ctr"/>
          <a:lstStyle/>
          <a:p>
            <a:pPr algn="l"/>
            <a:r>
              <a:rPr kumimoji="1" lang="en-US" altLang="zh-CN" sz="4800">
                <a:ln w="12700">
                  <a:noFill/>
                </a:ln>
                <a:solidFill>
                  <a:srgbClr val="A96377">
                    <a:alpha val="100000"/>
                  </a:srgbClr>
                </a:solidFill>
                <a:latin typeface="Alegreya Sans ExtraBold"/>
                <a:ea typeface="Alegreya Sans ExtraBold"/>
                <a:cs typeface="Alegreya Sans ExtraBold"/>
              </a:rPr>
              <a:t>Thanks for your attention</a:t>
            </a:r>
            <a:endParaRPr kumimoji="1" lang="zh-CN" altLang="en-US"/>
          </a:p>
        </p:txBody>
      </p:sp>
      <p:sp>
        <p:nvSpPr>
          <p:cNvPr id="9" name="标题 1"/>
          <p:cNvSpPr txBox="1"/>
          <p:nvPr/>
        </p:nvSpPr>
        <p:spPr>
          <a:xfrm>
            <a:off x="768794" y="5401547"/>
            <a:ext cx="4508159" cy="338554"/>
          </a:xfrm>
          <a:prstGeom prst="rect">
            <a:avLst/>
          </a:prstGeom>
          <a:noFill/>
          <a:ln>
            <a:noFill/>
          </a:ln>
        </p:spPr>
        <p:txBody>
          <a:bodyPr vert="horz" wrap="square" lIns="91440" tIns="45720" rIns="91440" bIns="45720" rtlCol="0" anchor="t"/>
          <a:lstStyle/>
          <a:p>
            <a:pPr algn="r"/>
            <a:r>
              <a:rPr kumimoji="1" lang="en-US" altLang="zh-CN" sz="1600">
                <a:ln w="12700">
                  <a:noFill/>
                </a:ln>
                <a:solidFill>
                  <a:srgbClr val="FFFFFF">
                    <a:alpha val="100000"/>
                  </a:srgbClr>
                </a:solidFill>
                <a:latin typeface="OPPOSans R"/>
                <a:ea typeface="OPPOSans R"/>
                <a:cs typeface="OPPOSans R"/>
              </a:rPr>
              <a:t>Tonja Jean</a:t>
            </a:r>
            <a:endParaRPr kumimoji="1" lang="zh-CN" altLang="en-US"/>
          </a:p>
        </p:txBody>
      </p:sp>
      <p:sp>
        <p:nvSpPr>
          <p:cNvPr id="10" name="标题 1"/>
          <p:cNvSpPr txBox="1"/>
          <p:nvPr/>
        </p:nvSpPr>
        <p:spPr>
          <a:xfrm>
            <a:off x="6975134" y="739588"/>
            <a:ext cx="4206096" cy="5394512"/>
          </a:xfrm>
          <a:prstGeom prst="roundRect">
            <a:avLst>
              <a:gd name="adj" fmla="val 9196"/>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pic>
        <p:nvPicPr>
          <p:cNvPr id="11" name="Picture 10"/>
          <p:cNvPicPr>
            <a:picLocks noChangeAspect="1"/>
          </p:cNvPicPr>
          <p:nvPr/>
        </p:nvPicPr>
        <p:blipFill>
          <a:blip r:embed="rId2">
            <a:alphaModFix/>
          </a:blip>
          <a:srcRect l="15266" t="319" r="6995" b="18761"/>
          <a:stretch>
            <a:fillRect/>
          </a:stretch>
        </p:blipFill>
        <p:spPr>
          <a:xfrm>
            <a:off x="7067750" y="858372"/>
            <a:ext cx="4020864" cy="5156944"/>
          </a:xfrm>
          <a:custGeom>
            <a:avLst/>
            <a:gdLst/>
            <a:ahLst/>
            <a:cxnLst/>
            <a:rect l="l" t="t" r="r" b="b"/>
            <a:pathLst>
              <a:path w="4025900" h="5156200">
                <a:moveTo>
                  <a:pt x="369759" y="0"/>
                </a:moveTo>
                <a:lnTo>
                  <a:pt x="3651105" y="0"/>
                </a:lnTo>
                <a:cubicBezTo>
                  <a:pt x="3855317" y="0"/>
                  <a:pt x="4020864" y="165547"/>
                  <a:pt x="4020864" y="369759"/>
                </a:cubicBezTo>
                <a:lnTo>
                  <a:pt x="4020864" y="4787185"/>
                </a:lnTo>
                <a:cubicBezTo>
                  <a:pt x="4020864" y="4991397"/>
                  <a:pt x="3855317" y="5156944"/>
                  <a:pt x="3651105" y="5156944"/>
                </a:cubicBezTo>
                <a:lnTo>
                  <a:pt x="369759" y="5156944"/>
                </a:lnTo>
                <a:cubicBezTo>
                  <a:pt x="165547" y="5156944"/>
                  <a:pt x="0" y="4991397"/>
                  <a:pt x="0" y="4787185"/>
                </a:cubicBezTo>
                <a:lnTo>
                  <a:pt x="0" y="369759"/>
                </a:lnTo>
                <a:cubicBezTo>
                  <a:pt x="0" y="165547"/>
                  <a:pt x="165547" y="0"/>
                  <a:pt x="369759" y="0"/>
                </a:cubicBezTo>
                <a:close/>
              </a:path>
            </a:pathLst>
          </a:custGeom>
          <a:noFill/>
          <a:ln>
            <a:noFill/>
          </a:ln>
        </p:spPr>
      </p:pic>
      <p:pic>
        <p:nvPicPr>
          <p:cNvPr id="13" name="Picture 12">
            <a:extLst>
              <a:ext uri="{FF2B5EF4-FFF2-40B4-BE49-F238E27FC236}">
                <a16:creationId xmlns:a16="http://schemas.microsoft.com/office/drawing/2014/main" id="{4E182E0C-D1A4-B1E7-1B04-BD6C1B8FC129}"/>
              </a:ext>
            </a:extLst>
          </p:cNvPr>
          <p:cNvPicPr>
            <a:picLocks noChangeAspect="1"/>
          </p:cNvPicPr>
          <p:nvPr/>
        </p:nvPicPr>
        <p:blipFill>
          <a:blip r:embed="rId3"/>
          <a:stretch>
            <a:fillRect/>
          </a:stretch>
        </p:blipFill>
        <p:spPr>
          <a:xfrm>
            <a:off x="7055050" y="855384"/>
            <a:ext cx="4020864" cy="5172632"/>
          </a:xfrm>
          <a:prstGeom prst="roundRect">
            <a:avLst>
              <a:gd name="adj" fmla="val 1035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660400" y="724645"/>
            <a:ext cx="4145973" cy="831273"/>
          </a:xfrm>
          <a:prstGeom prst="rect">
            <a:avLst/>
          </a:prstGeom>
          <a:solidFill>
            <a:schemeClr val="accent1"/>
          </a:solidFill>
          <a:ln w="9525"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788349" y="820426"/>
            <a:ext cx="3890074" cy="639710"/>
          </a:xfrm>
          <a:prstGeom prst="rect">
            <a:avLst/>
          </a:prstGeom>
          <a:noFill/>
          <a:ln w="12700" cap="sq">
            <a:noFill/>
            <a:miter/>
          </a:ln>
        </p:spPr>
        <p:txBody>
          <a:bodyPr vert="horz" wrap="square" lIns="0" tIns="0" rIns="0" bIns="0" rtlCol="0" anchor="ctr"/>
          <a:lstStyle/>
          <a:p>
            <a:pPr algn="l"/>
            <a:r>
              <a:rPr kumimoji="1" lang="en-US" altLang="zh-CN" sz="5000">
                <a:ln w="12700">
                  <a:noFill/>
                </a:ln>
                <a:solidFill>
                  <a:srgbClr val="FFFFFF">
                    <a:alpha val="100000"/>
                  </a:srgbClr>
                </a:solidFill>
                <a:latin typeface="Source Han Sans"/>
                <a:ea typeface="Source Han Sans"/>
                <a:cs typeface="Source Han Sans"/>
              </a:rPr>
              <a:t>CONTENTS</a:t>
            </a:r>
            <a:endParaRPr kumimoji="1" lang="zh-CN" altLang="en-US"/>
          </a:p>
        </p:txBody>
      </p:sp>
      <p:cxnSp>
        <p:nvCxnSpPr>
          <p:cNvPr id="4" name="标题 1"/>
          <p:cNvCxnSpPr/>
          <p:nvPr/>
        </p:nvCxnSpPr>
        <p:spPr>
          <a:xfrm flipH="1">
            <a:off x="660400" y="1693491"/>
            <a:ext cx="10858500" cy="0"/>
          </a:xfrm>
          <a:prstGeom prst="line">
            <a:avLst/>
          </a:prstGeom>
          <a:noFill/>
          <a:ln w="12700" cap="sq">
            <a:solidFill>
              <a:schemeClr val="tx1"/>
            </a:solidFill>
            <a:miter/>
          </a:ln>
        </p:spPr>
      </p:cxnSp>
      <p:sp>
        <p:nvSpPr>
          <p:cNvPr id="5" name="标题 1"/>
          <p:cNvSpPr txBox="1"/>
          <p:nvPr/>
        </p:nvSpPr>
        <p:spPr>
          <a:xfrm>
            <a:off x="6838900" y="2561119"/>
            <a:ext cx="4680000" cy="900000"/>
          </a:xfrm>
          <a:prstGeom prst="rect">
            <a:avLst/>
          </a:prstGeom>
          <a:noFill/>
          <a:ln>
            <a:noFill/>
          </a:ln>
        </p:spPr>
        <p:txBody>
          <a:bodyPr vert="horz" wrap="square" lIns="0" tIns="0" rIns="0" bIns="0" rtlCol="0" anchor="t"/>
          <a:lstStyle/>
          <a:p>
            <a:pPr algn="l"/>
            <a:r>
              <a:rPr kumimoji="1" lang="en-US" altLang="zh-CN" sz="1800">
                <a:ln w="12700">
                  <a:noFill/>
                </a:ln>
                <a:solidFill>
                  <a:srgbClr val="262626">
                    <a:alpha val="100000"/>
                  </a:srgbClr>
                </a:solidFill>
                <a:latin typeface="Source Han Sans"/>
                <a:ea typeface="Source Han Sans"/>
                <a:cs typeface="Source Han Sans"/>
              </a:rPr>
              <a:t>Deep Learning to Deep Transfer Learning</a:t>
            </a:r>
            <a:endParaRPr kumimoji="1" lang="zh-CN" altLang="en-US"/>
          </a:p>
        </p:txBody>
      </p:sp>
      <p:sp>
        <p:nvSpPr>
          <p:cNvPr id="6" name="标题 1"/>
          <p:cNvSpPr txBox="1"/>
          <p:nvPr/>
        </p:nvSpPr>
        <p:spPr>
          <a:xfrm>
            <a:off x="6432725" y="2524314"/>
            <a:ext cx="393700" cy="330200"/>
          </a:xfrm>
          <a:prstGeom prst="rect">
            <a:avLst/>
          </a:prstGeom>
          <a:noFill/>
          <a:ln w="12700" cap="sq">
            <a:noFill/>
            <a:miter/>
          </a:ln>
        </p:spPr>
        <p:txBody>
          <a:bodyPr vert="horz" wrap="square" lIns="0" tIns="0" rIns="0" bIns="0" rtlCol="0" anchor="ctr">
            <a:spAutoFit/>
          </a:bodyPr>
          <a:lstStyle/>
          <a:p>
            <a:pPr algn="l"/>
            <a:r>
              <a:rPr kumimoji="1" lang="en-US" altLang="zh-CN" sz="2400">
                <a:ln w="12700">
                  <a:noFill/>
                </a:ln>
                <a:solidFill>
                  <a:srgbClr val="536081">
                    <a:alpha val="100000"/>
                  </a:srgbClr>
                </a:solidFill>
                <a:latin typeface="Source Han Sans"/>
                <a:ea typeface="Source Han Sans"/>
                <a:cs typeface="Source Han Sans"/>
              </a:rPr>
              <a:t>2.</a:t>
            </a:r>
            <a:endParaRPr kumimoji="1" lang="zh-CN" altLang="en-US"/>
          </a:p>
        </p:txBody>
      </p:sp>
      <p:sp>
        <p:nvSpPr>
          <p:cNvPr id="7" name="标题 1"/>
          <p:cNvSpPr txBox="1"/>
          <p:nvPr/>
        </p:nvSpPr>
        <p:spPr>
          <a:xfrm>
            <a:off x="660400" y="2524314"/>
            <a:ext cx="393700" cy="330200"/>
          </a:xfrm>
          <a:prstGeom prst="rect">
            <a:avLst/>
          </a:prstGeom>
          <a:noFill/>
          <a:ln w="12700" cap="sq">
            <a:noFill/>
            <a:miter/>
          </a:ln>
        </p:spPr>
        <p:txBody>
          <a:bodyPr vert="horz" wrap="square" lIns="0" tIns="0" rIns="0" bIns="0" rtlCol="0" anchor="ctr">
            <a:spAutoFit/>
          </a:bodyPr>
          <a:lstStyle/>
          <a:p>
            <a:pPr algn="l"/>
            <a:r>
              <a:rPr kumimoji="1" lang="en-US" altLang="zh-CN" sz="2400">
                <a:ln w="12700">
                  <a:noFill/>
                </a:ln>
                <a:solidFill>
                  <a:srgbClr val="536081">
                    <a:alpha val="100000"/>
                  </a:srgbClr>
                </a:solidFill>
                <a:latin typeface="Source Han Sans"/>
                <a:ea typeface="Source Han Sans"/>
                <a:cs typeface="Source Han Sans"/>
              </a:rPr>
              <a:t>1.</a:t>
            </a:r>
            <a:endParaRPr kumimoji="1" lang="zh-CN" altLang="en-US"/>
          </a:p>
        </p:txBody>
      </p:sp>
      <p:sp>
        <p:nvSpPr>
          <p:cNvPr id="8" name="标题 1"/>
          <p:cNvSpPr txBox="1"/>
          <p:nvPr/>
        </p:nvSpPr>
        <p:spPr>
          <a:xfrm>
            <a:off x="1055347" y="2561119"/>
            <a:ext cx="4680000" cy="900000"/>
          </a:xfrm>
          <a:prstGeom prst="rect">
            <a:avLst/>
          </a:prstGeom>
          <a:noFill/>
          <a:ln>
            <a:noFill/>
          </a:ln>
        </p:spPr>
        <p:txBody>
          <a:bodyPr vert="horz" wrap="square" lIns="0" tIns="0" rIns="0" bIns="0" rtlCol="0" anchor="t"/>
          <a:lstStyle/>
          <a:p>
            <a:pPr algn="l"/>
            <a:r>
              <a:rPr kumimoji="1" lang="en-US" altLang="zh-CN" sz="1800">
                <a:ln w="12700">
                  <a:noFill/>
                </a:ln>
                <a:solidFill>
                  <a:srgbClr val="262626">
                    <a:alpha val="100000"/>
                  </a:srgbClr>
                </a:solidFill>
                <a:latin typeface="Source Han Sans"/>
                <a:ea typeface="Source Han Sans"/>
                <a:cs typeface="Source Han Sans"/>
              </a:rPr>
              <a:t>Introduction</a:t>
            </a:r>
            <a:endParaRPr kumimoji="1" lang="zh-CN" altLang="en-US"/>
          </a:p>
        </p:txBody>
      </p:sp>
      <p:sp>
        <p:nvSpPr>
          <p:cNvPr id="9" name="标题 1"/>
          <p:cNvSpPr txBox="1"/>
          <p:nvPr/>
        </p:nvSpPr>
        <p:spPr>
          <a:xfrm>
            <a:off x="6838900" y="3620719"/>
            <a:ext cx="4680000" cy="900000"/>
          </a:xfrm>
          <a:prstGeom prst="rect">
            <a:avLst/>
          </a:prstGeom>
          <a:noFill/>
          <a:ln>
            <a:noFill/>
          </a:ln>
        </p:spPr>
        <p:txBody>
          <a:bodyPr vert="horz" wrap="square" lIns="0" tIns="0" rIns="0" bIns="0" rtlCol="0" anchor="t"/>
          <a:lstStyle/>
          <a:p>
            <a:pPr algn="l"/>
            <a:r>
              <a:rPr kumimoji="1" lang="en-US" altLang="zh-CN" sz="1800">
                <a:ln w="12700">
                  <a:noFill/>
                </a:ln>
                <a:solidFill>
                  <a:srgbClr val="262626">
                    <a:alpha val="100000"/>
                  </a:srgbClr>
                </a:solidFill>
                <a:latin typeface="Source Han Sans"/>
                <a:ea typeface="Source Han Sans"/>
                <a:cs typeface="Source Han Sans"/>
              </a:rPr>
              <a:t>Advantages of Deep Transfer Learning</a:t>
            </a:r>
            <a:endParaRPr kumimoji="1" lang="zh-CN" altLang="en-US"/>
          </a:p>
        </p:txBody>
      </p:sp>
      <p:sp>
        <p:nvSpPr>
          <p:cNvPr id="10" name="标题 1"/>
          <p:cNvSpPr txBox="1"/>
          <p:nvPr/>
        </p:nvSpPr>
        <p:spPr>
          <a:xfrm>
            <a:off x="1055347" y="3620719"/>
            <a:ext cx="4680000" cy="900000"/>
          </a:xfrm>
          <a:prstGeom prst="rect">
            <a:avLst/>
          </a:prstGeom>
          <a:noFill/>
          <a:ln>
            <a:noFill/>
          </a:ln>
        </p:spPr>
        <p:txBody>
          <a:bodyPr vert="horz" wrap="square" lIns="0" tIns="0" rIns="0" bIns="0" rtlCol="0" anchor="t"/>
          <a:lstStyle/>
          <a:p>
            <a:pPr algn="l"/>
            <a:r>
              <a:rPr kumimoji="1" lang="en-US" altLang="zh-CN" sz="1800">
                <a:ln w="12700">
                  <a:noFill/>
                </a:ln>
                <a:solidFill>
                  <a:srgbClr val="262626">
                    <a:alpha val="100000"/>
                  </a:srgbClr>
                </a:solidFill>
                <a:latin typeface="Source Han Sans"/>
                <a:ea typeface="Source Han Sans"/>
                <a:cs typeface="Source Han Sans"/>
              </a:rPr>
              <a:t>About “Deep Transfer Learning for Kidney Cancer Diagnosis”</a:t>
            </a:r>
            <a:endParaRPr kumimoji="1" lang="zh-CN" altLang="en-US"/>
          </a:p>
        </p:txBody>
      </p:sp>
      <p:sp>
        <p:nvSpPr>
          <p:cNvPr id="11" name="标题 1"/>
          <p:cNvSpPr txBox="1"/>
          <p:nvPr/>
        </p:nvSpPr>
        <p:spPr>
          <a:xfrm>
            <a:off x="660400" y="3570565"/>
            <a:ext cx="393700" cy="330200"/>
          </a:xfrm>
          <a:prstGeom prst="rect">
            <a:avLst/>
          </a:prstGeom>
          <a:noFill/>
          <a:ln w="12700" cap="sq">
            <a:noFill/>
            <a:miter/>
          </a:ln>
        </p:spPr>
        <p:txBody>
          <a:bodyPr vert="horz" wrap="square" lIns="0" tIns="0" rIns="0" bIns="0" rtlCol="0" anchor="ctr">
            <a:spAutoFit/>
          </a:bodyPr>
          <a:lstStyle/>
          <a:p>
            <a:pPr algn="l"/>
            <a:r>
              <a:rPr kumimoji="1" lang="en-US" altLang="zh-CN" sz="2400">
                <a:ln w="12700">
                  <a:noFill/>
                </a:ln>
                <a:solidFill>
                  <a:srgbClr val="536081">
                    <a:alpha val="100000"/>
                  </a:srgbClr>
                </a:solidFill>
                <a:latin typeface="Source Han Sans"/>
                <a:ea typeface="Source Han Sans"/>
                <a:cs typeface="Source Han Sans"/>
              </a:rPr>
              <a:t>3.</a:t>
            </a:r>
            <a:endParaRPr kumimoji="1" lang="zh-CN" altLang="en-US"/>
          </a:p>
        </p:txBody>
      </p:sp>
      <p:sp>
        <p:nvSpPr>
          <p:cNvPr id="12" name="标题 1"/>
          <p:cNvSpPr txBox="1"/>
          <p:nvPr/>
        </p:nvSpPr>
        <p:spPr>
          <a:xfrm>
            <a:off x="6432725" y="3570565"/>
            <a:ext cx="393700" cy="330200"/>
          </a:xfrm>
          <a:prstGeom prst="rect">
            <a:avLst/>
          </a:prstGeom>
          <a:noFill/>
          <a:ln w="12700" cap="sq">
            <a:noFill/>
            <a:miter/>
          </a:ln>
        </p:spPr>
        <p:txBody>
          <a:bodyPr vert="horz" wrap="square" lIns="0" tIns="0" rIns="0" bIns="0" rtlCol="0" anchor="ctr">
            <a:spAutoFit/>
          </a:bodyPr>
          <a:lstStyle/>
          <a:p>
            <a:pPr algn="l"/>
            <a:r>
              <a:rPr kumimoji="1" lang="en-US" altLang="zh-CN" sz="2400">
                <a:ln w="12700">
                  <a:noFill/>
                </a:ln>
                <a:solidFill>
                  <a:srgbClr val="536081">
                    <a:alpha val="100000"/>
                  </a:srgbClr>
                </a:solidFill>
                <a:latin typeface="Source Han Sans"/>
                <a:ea typeface="Source Han Sans"/>
                <a:cs typeface="Source Han Sans"/>
              </a:rPr>
              <a:t>4.</a:t>
            </a:r>
            <a:endParaRPr kumimoji="1" lang="zh-CN" altLang="en-US"/>
          </a:p>
        </p:txBody>
      </p:sp>
      <p:sp>
        <p:nvSpPr>
          <p:cNvPr id="13" name="标题 1"/>
          <p:cNvSpPr txBox="1"/>
          <p:nvPr/>
        </p:nvSpPr>
        <p:spPr>
          <a:xfrm>
            <a:off x="1055347" y="4680320"/>
            <a:ext cx="4680000" cy="900000"/>
          </a:xfrm>
          <a:prstGeom prst="rect">
            <a:avLst/>
          </a:prstGeom>
          <a:noFill/>
          <a:ln>
            <a:noFill/>
          </a:ln>
        </p:spPr>
        <p:txBody>
          <a:bodyPr vert="horz" wrap="square" lIns="0" tIns="0" rIns="0" bIns="0" rtlCol="0" anchor="t"/>
          <a:lstStyle/>
          <a:p>
            <a:pPr algn="l"/>
            <a:r>
              <a:rPr kumimoji="1" lang="en-US" altLang="zh-CN" sz="1800">
                <a:ln w="12700">
                  <a:noFill/>
                </a:ln>
                <a:solidFill>
                  <a:srgbClr val="262626">
                    <a:alpha val="100000"/>
                  </a:srgbClr>
                </a:solidFill>
                <a:latin typeface="Source Han Sans"/>
                <a:ea typeface="Source Han Sans"/>
                <a:cs typeface="Source Han Sans"/>
              </a:rPr>
              <a:t>Conclusion</a:t>
            </a:r>
            <a:endParaRPr kumimoji="1" lang="zh-CN" altLang="en-US"/>
          </a:p>
        </p:txBody>
      </p:sp>
      <p:sp>
        <p:nvSpPr>
          <p:cNvPr id="14" name="标题 1"/>
          <p:cNvSpPr txBox="1"/>
          <p:nvPr/>
        </p:nvSpPr>
        <p:spPr>
          <a:xfrm>
            <a:off x="660400" y="4630166"/>
            <a:ext cx="393700" cy="330200"/>
          </a:xfrm>
          <a:prstGeom prst="rect">
            <a:avLst/>
          </a:prstGeom>
          <a:noFill/>
          <a:ln w="12700" cap="sq">
            <a:noFill/>
            <a:miter/>
          </a:ln>
        </p:spPr>
        <p:txBody>
          <a:bodyPr vert="horz" wrap="square" lIns="0" tIns="0" rIns="0" bIns="0" rtlCol="0" anchor="ctr">
            <a:spAutoFit/>
          </a:bodyPr>
          <a:lstStyle/>
          <a:p>
            <a:pPr algn="l"/>
            <a:r>
              <a:rPr kumimoji="1" lang="en-US" altLang="zh-CN" sz="2400">
                <a:ln w="12700">
                  <a:noFill/>
                </a:ln>
                <a:solidFill>
                  <a:srgbClr val="536081">
                    <a:alpha val="100000"/>
                  </a:srgbClr>
                </a:solidFill>
                <a:latin typeface="Source Han Sans"/>
                <a:ea typeface="Source Han Sans"/>
                <a:cs typeface="Source Han Sans"/>
              </a:rPr>
              <a:t>5.</a:t>
            </a:r>
            <a:endParaRPr kumimoji="1"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5273457" y="4531583"/>
            <a:ext cx="1306841" cy="1315234"/>
          </a:xfrm>
          <a:prstGeom prst="roundRect">
            <a:avLst>
              <a:gd name="adj" fmla="val 11199"/>
            </a:avLst>
          </a:prstGeom>
          <a:gradFill>
            <a:gsLst>
              <a:gs pos="0">
                <a:schemeClr val="accent1"/>
              </a:gs>
              <a:gs pos="100000">
                <a:schemeClr val="bg1">
                  <a:alpha val="0"/>
                </a:schemeClr>
              </a:gs>
            </a:gsLst>
            <a:lin ang="0" scaled="0"/>
          </a:gradFill>
          <a:ln w="12700" cap="sq">
            <a:noFill/>
            <a:miter/>
          </a:ln>
          <a:effectLst/>
        </p:spPr>
        <p:txBody>
          <a:bodyPr vert="horz" wrap="square" lIns="91440" tIns="45720" rIns="91440" bIns="45720" rtlCol="0" anchor="ctr"/>
          <a:lstStyle/>
          <a:p>
            <a:pPr algn="ctr"/>
            <a:endParaRPr kumimoji="1" lang="zh-CN" altLang="en-US"/>
          </a:p>
        </p:txBody>
      </p:sp>
      <p:sp>
        <p:nvSpPr>
          <p:cNvPr id="3" name="标题 1"/>
          <p:cNvSpPr txBox="1"/>
          <p:nvPr/>
        </p:nvSpPr>
        <p:spPr>
          <a:xfrm>
            <a:off x="6134985" y="3162300"/>
            <a:ext cx="5360843" cy="2853016"/>
          </a:xfrm>
          <a:prstGeom prst="rect">
            <a:avLst/>
          </a:prstGeom>
          <a:noFill/>
          <a:ln>
            <a:noFill/>
          </a:ln>
        </p:spPr>
        <p:txBody>
          <a:bodyPr vert="horz" wrap="square" lIns="0" tIns="0" rIns="0" bIns="0" rtlCol="0" anchor="t"/>
          <a:lstStyle/>
          <a:p>
            <a:pPr algn="l"/>
            <a:r>
              <a:rPr kumimoji="1" lang="en-US" altLang="zh-CN" sz="4000">
                <a:ln w="12700">
                  <a:noFill/>
                </a:ln>
                <a:solidFill>
                  <a:srgbClr val="262626">
                    <a:alpha val="100000"/>
                  </a:srgbClr>
                </a:solidFill>
                <a:latin typeface="Alegreya Sans ExtraBold"/>
                <a:ea typeface="Alegreya Sans ExtraBold"/>
                <a:cs typeface="Alegreya Sans ExtraBold"/>
              </a:rPr>
              <a:t>Introduction</a:t>
            </a:r>
            <a:endParaRPr kumimoji="1" lang="zh-CN" altLang="en-US"/>
          </a:p>
        </p:txBody>
      </p:sp>
      <p:sp>
        <p:nvSpPr>
          <p:cNvPr id="4" name="标题 1"/>
          <p:cNvSpPr txBox="1"/>
          <p:nvPr/>
        </p:nvSpPr>
        <p:spPr>
          <a:xfrm>
            <a:off x="6134985" y="-81078"/>
            <a:ext cx="1737655" cy="3241774"/>
          </a:xfrm>
          <a:prstGeom prst="rect">
            <a:avLst/>
          </a:prstGeom>
          <a:noFill/>
          <a:ln>
            <a:noFill/>
          </a:ln>
        </p:spPr>
        <p:txBody>
          <a:bodyPr vert="horz" wrap="square" lIns="0" tIns="0" rIns="0" bIns="0" rtlCol="0" anchor="b"/>
          <a:lstStyle/>
          <a:p>
            <a:pPr algn="l"/>
            <a:r>
              <a:rPr kumimoji="1" lang="en-US" altLang="zh-CN" sz="11500" dirty="0">
                <a:ln w="12700">
                  <a:noFill/>
                </a:ln>
                <a:solidFill>
                  <a:srgbClr val="CBA1AD">
                    <a:alpha val="100000"/>
                  </a:srgbClr>
                </a:solidFill>
                <a:latin typeface="Source Han Sans CN Bold"/>
                <a:ea typeface="Source Han Sans CN Bold"/>
                <a:cs typeface="Source Han Sans CN Bold"/>
              </a:rPr>
              <a:t>1</a:t>
            </a:r>
            <a:endParaRPr kumimoji="1" lang="zh-CN" altLang="en-US" dirty="0"/>
          </a:p>
        </p:txBody>
      </p:sp>
      <p:sp>
        <p:nvSpPr>
          <p:cNvPr id="5" name="标题 1"/>
          <p:cNvSpPr txBox="1"/>
          <p:nvPr/>
        </p:nvSpPr>
        <p:spPr>
          <a:xfrm>
            <a:off x="6" y="6587076"/>
            <a:ext cx="12191994" cy="270925"/>
          </a:xfrm>
          <a:custGeom>
            <a:avLst/>
            <a:gdLst>
              <a:gd name="connsiteX0" fmla="*/ 195579 w 12191994"/>
              <a:gd name="connsiteY0" fmla="*/ 0 h 270925"/>
              <a:gd name="connsiteX1" fmla="*/ 11996413 w 12191994"/>
              <a:gd name="connsiteY1" fmla="*/ 0 h 270925"/>
              <a:gd name="connsiteX2" fmla="*/ 12191994 w 12191994"/>
              <a:gd name="connsiteY2" fmla="*/ 195581 h 270925"/>
              <a:gd name="connsiteX3" fmla="*/ 12191994 w 12191994"/>
              <a:gd name="connsiteY3" fmla="*/ 270925 h 270925"/>
              <a:gd name="connsiteX4" fmla="*/ 0 w 12191994"/>
              <a:gd name="connsiteY4" fmla="*/ 270925 h 270925"/>
              <a:gd name="connsiteX5" fmla="*/ 0 w 12191994"/>
              <a:gd name="connsiteY5" fmla="*/ 195571 h 270925"/>
              <a:gd name="connsiteX6" fmla="*/ 15368 w 12191994"/>
              <a:gd name="connsiteY6" fmla="*/ 119452 h 270925"/>
              <a:gd name="connsiteX7" fmla="*/ 195579 w 12191994"/>
              <a:gd name="connsiteY7" fmla="*/ 0 h 270925"/>
            </a:gdLst>
            <a:ahLst/>
            <a:cxnLst/>
            <a:rect l="l" t="t" r="r" b="b"/>
            <a:pathLst>
              <a:path w="12191994" h="270925">
                <a:moveTo>
                  <a:pt x="195579" y="0"/>
                </a:moveTo>
                <a:lnTo>
                  <a:pt x="11996413" y="0"/>
                </a:lnTo>
                <a:cubicBezTo>
                  <a:pt x="12104429" y="0"/>
                  <a:pt x="12191994" y="87565"/>
                  <a:pt x="12191994" y="195581"/>
                </a:cubicBezTo>
                <a:lnTo>
                  <a:pt x="12191994" y="270925"/>
                </a:lnTo>
                <a:lnTo>
                  <a:pt x="0" y="270925"/>
                </a:lnTo>
                <a:lnTo>
                  <a:pt x="0" y="195571"/>
                </a:lnTo>
                <a:lnTo>
                  <a:pt x="15368" y="119452"/>
                </a:lnTo>
                <a:cubicBezTo>
                  <a:pt x="45059" y="49256"/>
                  <a:pt x="114567" y="0"/>
                  <a:pt x="195579" y="0"/>
                </a:cubicBezTo>
                <a:close/>
              </a:path>
            </a:pathLst>
          </a:custGeom>
          <a:gradFill>
            <a:gsLst>
              <a:gs pos="30000">
                <a:schemeClr val="accent1"/>
              </a:gs>
              <a:gs pos="100000">
                <a:schemeClr val="accent1">
                  <a:lumMod val="40000"/>
                  <a:lumOff val="60000"/>
                </a:schemeClr>
              </a:gs>
            </a:gsLst>
            <a:lin ang="0" scaled="0"/>
          </a:gradFill>
          <a:ln w="12700" cap="sq">
            <a:solidFill>
              <a:schemeClr val="accent1">
                <a:lumMod val="60000"/>
                <a:lumOff val="40000"/>
              </a:schemeClr>
            </a:solidFill>
            <a:miter/>
          </a:ln>
          <a:effectLst>
            <a:outerShdw blurRad="190500" dist="190500" dir="2700000" algn="tl" rotWithShape="0">
              <a:schemeClr val="accent1">
                <a:alpha val="20000"/>
              </a:schemeClr>
            </a:outerShdw>
          </a:effectLst>
        </p:spPr>
        <p:txBody>
          <a:bodyPr vert="horz" wrap="square" lIns="91440" tIns="45720" rIns="91440" bIns="45720" rtlCol="0" anchor="ctr"/>
          <a:lstStyle/>
          <a:p>
            <a:pPr algn="ctr"/>
            <a:endParaRPr kumimoji="1" lang="zh-CN" altLang="en-US"/>
          </a:p>
        </p:txBody>
      </p:sp>
      <p:sp>
        <p:nvSpPr>
          <p:cNvPr id="6" name="标题 1"/>
          <p:cNvSpPr txBox="1"/>
          <p:nvPr/>
        </p:nvSpPr>
        <p:spPr>
          <a:xfrm flipH="1">
            <a:off x="-3" y="1571113"/>
            <a:ext cx="5108552" cy="2663703"/>
          </a:xfrm>
          <a:custGeom>
            <a:avLst/>
            <a:gdLst>
              <a:gd name="connsiteX0" fmla="*/ 246382 w 4629149"/>
              <a:gd name="connsiteY0" fmla="*/ 0 h 2014736"/>
              <a:gd name="connsiteX1" fmla="*/ 4629149 w 4629149"/>
              <a:gd name="connsiteY1" fmla="*/ 0 h 2014736"/>
              <a:gd name="connsiteX2" fmla="*/ 4629149 w 4629149"/>
              <a:gd name="connsiteY2" fmla="*/ 2014736 h 2014736"/>
              <a:gd name="connsiteX3" fmla="*/ 246382 w 4629149"/>
              <a:gd name="connsiteY3" fmla="*/ 2014736 h 2014736"/>
              <a:gd name="connsiteX4" fmla="*/ 0 w 4629149"/>
              <a:gd name="connsiteY4" fmla="*/ 1768354 h 2014736"/>
              <a:gd name="connsiteX5" fmla="*/ 0 w 4629149"/>
              <a:gd name="connsiteY5" fmla="*/ 246382 h 2014736"/>
              <a:gd name="connsiteX6" fmla="*/ 246382 w 4629149"/>
              <a:gd name="connsiteY6" fmla="*/ 0 h 2014736"/>
            </a:gdLst>
            <a:ahLst/>
            <a:cxnLst/>
            <a:rect l="l" t="t" r="r" b="b"/>
            <a:pathLst>
              <a:path w="4629149" h="2014736">
                <a:moveTo>
                  <a:pt x="246382" y="0"/>
                </a:moveTo>
                <a:lnTo>
                  <a:pt x="4629149" y="0"/>
                </a:lnTo>
                <a:lnTo>
                  <a:pt x="4629149" y="2014736"/>
                </a:lnTo>
                <a:lnTo>
                  <a:pt x="246382" y="2014736"/>
                </a:lnTo>
                <a:cubicBezTo>
                  <a:pt x="110309" y="2014736"/>
                  <a:pt x="0" y="1904427"/>
                  <a:pt x="0" y="1768354"/>
                </a:cubicBezTo>
                <a:lnTo>
                  <a:pt x="0" y="246382"/>
                </a:lnTo>
                <a:cubicBezTo>
                  <a:pt x="0" y="110309"/>
                  <a:pt x="110309" y="0"/>
                  <a:pt x="246382" y="0"/>
                </a:cubicBezTo>
                <a:close/>
              </a:path>
            </a:pathLst>
          </a:custGeom>
          <a:gradFill>
            <a:gsLst>
              <a:gs pos="30000">
                <a:schemeClr val="accent1"/>
              </a:gs>
              <a:gs pos="100000">
                <a:schemeClr val="accent1">
                  <a:lumMod val="40000"/>
                  <a:lumOff val="60000"/>
                </a:schemeClr>
              </a:gs>
            </a:gsLst>
            <a:lin ang="0" scaled="0"/>
          </a:gradFill>
          <a:ln w="12700" cap="sq">
            <a:solidFill>
              <a:schemeClr val="accent1">
                <a:lumMod val="60000"/>
                <a:lumOff val="40000"/>
              </a:schemeClr>
            </a:solidFill>
            <a:miter/>
          </a:ln>
          <a:effectLst>
            <a:outerShdw blurRad="190500" dist="190500" dir="2700000" algn="tl" rotWithShape="0">
              <a:schemeClr val="accent1">
                <a:alpha val="20000"/>
              </a:schemeClr>
            </a:outerShdw>
          </a:effectLst>
        </p:spPr>
        <p:txBody>
          <a:bodyPr vert="horz" wrap="square" lIns="91440" tIns="45720" rIns="91440" bIns="45720" rtlCol="0" anchor="ctr"/>
          <a:lstStyle/>
          <a:p>
            <a:pPr algn="ctr"/>
            <a:endParaRPr kumimoji="1" lang="zh-CN" altLang="en-US"/>
          </a:p>
        </p:txBody>
      </p:sp>
      <p:sp>
        <p:nvSpPr>
          <p:cNvPr id="7" name="标题 1"/>
          <p:cNvSpPr txBox="1"/>
          <p:nvPr/>
        </p:nvSpPr>
        <p:spPr>
          <a:xfrm>
            <a:off x="1405607" y="739588"/>
            <a:ext cx="4206096" cy="5394512"/>
          </a:xfrm>
          <a:prstGeom prst="roundRect">
            <a:avLst>
              <a:gd name="adj" fmla="val 9196"/>
            </a:avLst>
          </a:prstGeom>
          <a:solidFill>
            <a:schemeClr val="accent1">
              <a:lumMod val="40000"/>
              <a:lumOff val="60000"/>
            </a:schemeClr>
          </a:solidFill>
          <a:ln w="12700" cap="sq">
            <a:solidFill>
              <a:schemeClr val="accent1">
                <a:lumMod val="20000"/>
                <a:lumOff val="80000"/>
              </a:schemeClr>
            </a:solidFill>
            <a:miter/>
          </a:ln>
        </p:spPr>
        <p:txBody>
          <a:bodyPr vert="horz" wrap="square" lIns="91440" tIns="45720" rIns="91440" bIns="45720" rtlCol="0" anchor="ctr"/>
          <a:lstStyle/>
          <a:p>
            <a:pPr algn="ctr"/>
            <a:endParaRPr kumimoji="1" lang="zh-CN" altLang="en-US"/>
          </a:p>
        </p:txBody>
      </p:sp>
      <p:pic>
        <p:nvPicPr>
          <p:cNvPr id="8" name="Picture 7"/>
          <p:cNvPicPr>
            <a:picLocks noChangeAspect="1"/>
          </p:cNvPicPr>
          <p:nvPr/>
        </p:nvPicPr>
        <p:blipFill>
          <a:blip r:embed="rId3">
            <a:alphaModFix/>
          </a:blip>
          <a:srcRect l="15266" t="319" r="6995" b="18761"/>
          <a:stretch>
            <a:fillRect/>
          </a:stretch>
        </p:blipFill>
        <p:spPr>
          <a:xfrm>
            <a:off x="1498223" y="858372"/>
            <a:ext cx="4020864" cy="5156944"/>
          </a:xfrm>
          <a:custGeom>
            <a:avLst/>
            <a:gdLst/>
            <a:ahLst/>
            <a:cxnLst/>
            <a:rect l="l" t="t" r="r" b="b"/>
            <a:pathLst>
              <a:path w="4025900" h="5156200">
                <a:moveTo>
                  <a:pt x="369759" y="0"/>
                </a:moveTo>
                <a:lnTo>
                  <a:pt x="3651105" y="0"/>
                </a:lnTo>
                <a:cubicBezTo>
                  <a:pt x="3855317" y="0"/>
                  <a:pt x="4020864" y="165547"/>
                  <a:pt x="4020864" y="369759"/>
                </a:cubicBezTo>
                <a:lnTo>
                  <a:pt x="4020864" y="4787185"/>
                </a:lnTo>
                <a:cubicBezTo>
                  <a:pt x="4020864" y="4991397"/>
                  <a:pt x="3855317" y="5156944"/>
                  <a:pt x="3651105" y="5156944"/>
                </a:cubicBezTo>
                <a:lnTo>
                  <a:pt x="369759" y="5156944"/>
                </a:lnTo>
                <a:cubicBezTo>
                  <a:pt x="165547" y="5156944"/>
                  <a:pt x="0" y="4991397"/>
                  <a:pt x="0" y="4787185"/>
                </a:cubicBezTo>
                <a:lnTo>
                  <a:pt x="0" y="369759"/>
                </a:lnTo>
                <a:cubicBezTo>
                  <a:pt x="0" y="165547"/>
                  <a:pt x="165547" y="0"/>
                  <a:pt x="369759" y="0"/>
                </a:cubicBezTo>
                <a:close/>
              </a:path>
            </a:pathLst>
          </a:cu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alphaModFix/>
          </a:blip>
          <a:srcRect l="57447" t="4870" r="6517" b="7349"/>
          <a:stretch>
            <a:fillRect/>
          </a:stretch>
        </p:blipFill>
        <p:spPr>
          <a:xfrm>
            <a:off x="7879744" y="1130301"/>
            <a:ext cx="3651857" cy="5003799"/>
          </a:xfrm>
          <a:custGeom>
            <a:avLst/>
            <a:gdLst/>
            <a:ahLst/>
            <a:cxnLst/>
            <a:rect l="l" t="t" r="r" b="b"/>
            <a:pathLst>
              <a:path w="3651857" h="5003799">
                <a:moveTo>
                  <a:pt x="0" y="0"/>
                </a:moveTo>
                <a:lnTo>
                  <a:pt x="3651857" y="0"/>
                </a:lnTo>
                <a:lnTo>
                  <a:pt x="3651857" y="5003799"/>
                </a:lnTo>
                <a:lnTo>
                  <a:pt x="0" y="5003799"/>
                </a:lnTo>
                <a:lnTo>
                  <a:pt x="0" y="0"/>
                </a:lnTo>
                <a:close/>
              </a:path>
            </a:pathLst>
          </a:custGeom>
          <a:noFill/>
          <a:ln>
            <a:noFill/>
          </a:ln>
        </p:spPr>
      </p:pic>
      <p:sp>
        <p:nvSpPr>
          <p:cNvPr id="3" name="标题 1"/>
          <p:cNvSpPr txBox="1"/>
          <p:nvPr/>
        </p:nvSpPr>
        <p:spPr>
          <a:xfrm>
            <a:off x="660400" y="2259957"/>
            <a:ext cx="720001" cy="720000"/>
          </a:xfrm>
          <a:prstGeom prst="ellipse">
            <a:avLst/>
          </a:prstGeom>
          <a:gradFill>
            <a:gsLst>
              <a:gs pos="6000">
                <a:schemeClr val="accent1">
                  <a:lumMod val="40000"/>
                  <a:lumOff val="60000"/>
                </a:schemeClr>
              </a:gs>
              <a:gs pos="100000">
                <a:schemeClr val="accent1"/>
              </a:gs>
            </a:gsLst>
            <a:lin ang="2700000" scaled="0"/>
          </a:gradFill>
          <a:ln w="12700" cap="sq">
            <a:noFill/>
            <a:miter/>
          </a:ln>
          <a:effectLst>
            <a:outerShdw blurRad="190500" dist="101600" dir="2700000" algn="tl" rotWithShape="0">
              <a:schemeClr val="accent1">
                <a:alpha val="15000"/>
              </a:schemeClr>
            </a:outerShdw>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732400" y="2457957"/>
            <a:ext cx="576000" cy="324000"/>
          </a:xfrm>
          <a:prstGeom prst="rect">
            <a:avLst/>
          </a:prstGeom>
          <a:noFill/>
          <a:ln w="12700" cap="sq">
            <a:noFill/>
            <a:miter/>
          </a:ln>
        </p:spPr>
        <p:txBody>
          <a:bodyPr vert="horz" wrap="square" lIns="0" tIns="0" rIns="0" bIns="0" rtlCol="0" anchor="ctr"/>
          <a:lstStyle/>
          <a:p>
            <a:pPr algn="ctr"/>
            <a:r>
              <a:rPr kumimoji="1" lang="en-US" altLang="zh-CN" sz="2200">
                <a:ln w="12700">
                  <a:noFill/>
                </a:ln>
                <a:solidFill>
                  <a:srgbClr val="FFFFFF">
                    <a:alpha val="100000"/>
                  </a:srgbClr>
                </a:solidFill>
                <a:latin typeface="Source Han Sans"/>
                <a:ea typeface="Source Han Sans"/>
                <a:cs typeface="Source Han Sans"/>
              </a:rPr>
              <a:t>01</a:t>
            </a:r>
            <a:endParaRPr kumimoji="1" lang="zh-CN" altLang="en-US"/>
          </a:p>
        </p:txBody>
      </p:sp>
      <p:sp>
        <p:nvSpPr>
          <p:cNvPr id="5" name="标题 1"/>
          <p:cNvSpPr txBox="1"/>
          <p:nvPr/>
        </p:nvSpPr>
        <p:spPr>
          <a:xfrm>
            <a:off x="1527551" y="2259957"/>
            <a:ext cx="5868000" cy="1080000"/>
          </a:xfrm>
          <a:prstGeom prst="rect">
            <a:avLst/>
          </a:prstGeom>
          <a:noFill/>
          <a:ln>
            <a:noFill/>
          </a:ln>
        </p:spPr>
        <p:txBody>
          <a:bodyPr vert="horz" wrap="square" lIns="0" tIns="0" rIns="0" bIns="0" rtlCol="0" anchor="t"/>
          <a:lstStyle/>
          <a:p>
            <a:pPr algn="l"/>
            <a:r>
              <a:rPr kumimoji="1" lang="en-US" altLang="zh-CN" sz="1400">
                <a:ln w="12700">
                  <a:noFill/>
                </a:ln>
                <a:solidFill>
                  <a:srgbClr val="262626">
                    <a:alpha val="100000"/>
                  </a:srgbClr>
                </a:solidFill>
                <a:latin typeface="Source Han Sans"/>
                <a:ea typeface="Source Han Sans"/>
                <a:cs typeface="Source Han Sans"/>
              </a:rPr>
              <a:t>Improves performance on related, but different tasks.</a:t>
            </a:r>
            <a:endParaRPr kumimoji="1" lang="zh-CN" altLang="en-US"/>
          </a:p>
        </p:txBody>
      </p:sp>
      <p:sp>
        <p:nvSpPr>
          <p:cNvPr id="6" name="标题 1"/>
          <p:cNvSpPr txBox="1"/>
          <p:nvPr/>
        </p:nvSpPr>
        <p:spPr>
          <a:xfrm>
            <a:off x="660400" y="3635341"/>
            <a:ext cx="720001" cy="720000"/>
          </a:xfrm>
          <a:prstGeom prst="ellipse">
            <a:avLst/>
          </a:prstGeom>
          <a:gradFill>
            <a:gsLst>
              <a:gs pos="6000">
                <a:schemeClr val="accent1">
                  <a:lumMod val="40000"/>
                  <a:lumOff val="60000"/>
                </a:schemeClr>
              </a:gs>
              <a:gs pos="100000">
                <a:schemeClr val="accent1"/>
              </a:gs>
            </a:gsLst>
            <a:lin ang="2700000" scaled="0"/>
          </a:gradFill>
          <a:ln w="12700" cap="sq">
            <a:noFill/>
            <a:miter/>
          </a:ln>
          <a:effectLst>
            <a:outerShdw blurRad="190500" dist="101600" dir="2700000" algn="tl" rotWithShape="0">
              <a:schemeClr val="accent1">
                <a:alpha val="15000"/>
              </a:schemeClr>
            </a:outerShdw>
          </a:effectLst>
        </p:spPr>
        <p:txBody>
          <a:bodyPr vert="horz" wrap="square" lIns="91440" tIns="45720" rIns="91440" bIns="45720" rtlCol="0" anchor="ctr"/>
          <a:lstStyle/>
          <a:p>
            <a:pPr algn="ctr"/>
            <a:endParaRPr kumimoji="1" lang="zh-CN" altLang="en-US"/>
          </a:p>
        </p:txBody>
      </p:sp>
      <p:sp>
        <p:nvSpPr>
          <p:cNvPr id="7" name="标题 1"/>
          <p:cNvSpPr txBox="1"/>
          <p:nvPr/>
        </p:nvSpPr>
        <p:spPr>
          <a:xfrm>
            <a:off x="732400" y="3833341"/>
            <a:ext cx="576000" cy="324000"/>
          </a:xfrm>
          <a:prstGeom prst="rect">
            <a:avLst/>
          </a:prstGeom>
          <a:noFill/>
          <a:ln w="12700" cap="sq">
            <a:noFill/>
            <a:miter/>
          </a:ln>
        </p:spPr>
        <p:txBody>
          <a:bodyPr vert="horz" wrap="square" lIns="0" tIns="0" rIns="0" bIns="0" rtlCol="0" anchor="ctr"/>
          <a:lstStyle/>
          <a:p>
            <a:pPr algn="ctr"/>
            <a:r>
              <a:rPr kumimoji="1" lang="en-US" altLang="zh-CN" sz="2200">
                <a:ln w="12700">
                  <a:noFill/>
                </a:ln>
                <a:solidFill>
                  <a:srgbClr val="FFFFFF">
                    <a:alpha val="100000"/>
                  </a:srgbClr>
                </a:solidFill>
                <a:latin typeface="Source Han Sans"/>
                <a:ea typeface="Source Han Sans"/>
                <a:cs typeface="Source Han Sans"/>
              </a:rPr>
              <a:t>02</a:t>
            </a:r>
            <a:endParaRPr kumimoji="1" lang="zh-CN" altLang="en-US"/>
          </a:p>
        </p:txBody>
      </p:sp>
      <p:sp>
        <p:nvSpPr>
          <p:cNvPr id="8" name="标题 1"/>
          <p:cNvSpPr txBox="1"/>
          <p:nvPr/>
        </p:nvSpPr>
        <p:spPr>
          <a:xfrm>
            <a:off x="1527551" y="3635341"/>
            <a:ext cx="5868000" cy="1080000"/>
          </a:xfrm>
          <a:prstGeom prst="rect">
            <a:avLst/>
          </a:prstGeom>
          <a:noFill/>
          <a:ln>
            <a:noFill/>
          </a:ln>
        </p:spPr>
        <p:txBody>
          <a:bodyPr vert="horz" wrap="square" lIns="0" tIns="0" rIns="0" bIns="0" rtlCol="0" anchor="t"/>
          <a:lstStyle/>
          <a:p>
            <a:pPr algn="l"/>
            <a:r>
              <a:rPr kumimoji="1" lang="en-US" altLang="zh-CN" sz="1400">
                <a:ln w="12700">
                  <a:noFill/>
                </a:ln>
                <a:solidFill>
                  <a:srgbClr val="262626">
                    <a:alpha val="100000"/>
                  </a:srgbClr>
                </a:solidFill>
                <a:latin typeface="Source Han Sans"/>
                <a:ea typeface="Source Han Sans"/>
                <a:cs typeface="Source Han Sans"/>
              </a:rPr>
              <a:t>Useful in scenarios with limited labeled data in the target domain.</a:t>
            </a:r>
            <a:endParaRPr kumimoji="1" lang="zh-CN" altLang="en-US"/>
          </a:p>
        </p:txBody>
      </p:sp>
      <p:sp>
        <p:nvSpPr>
          <p:cNvPr id="9" name="标题 1"/>
          <p:cNvSpPr txBox="1"/>
          <p:nvPr/>
        </p:nvSpPr>
        <p:spPr>
          <a:xfrm>
            <a:off x="660401" y="1130300"/>
            <a:ext cx="6735150" cy="808990"/>
          </a:xfrm>
          <a:prstGeom prst="rect">
            <a:avLst/>
          </a:prstGeom>
          <a:noFill/>
          <a:ln>
            <a:noFill/>
          </a:ln>
        </p:spPr>
        <p:txBody>
          <a:bodyPr vert="horz" wrap="square" lIns="0" tIns="0" rIns="0" bIns="0" rtlCol="0" anchor="t"/>
          <a:lstStyle/>
          <a:p>
            <a:pPr algn="l"/>
            <a:r>
              <a:rPr kumimoji="1" lang="en-US" altLang="zh-CN" sz="1600">
                <a:ln w="12700">
                  <a:noFill/>
                </a:ln>
                <a:solidFill>
                  <a:srgbClr val="262626">
                    <a:alpha val="100000"/>
                  </a:srgbClr>
                </a:solidFill>
                <a:latin typeface="Source Han Sans CN Bold"/>
                <a:ea typeface="Source Han Sans CN Bold"/>
                <a:cs typeface="Source Han Sans CN Bold"/>
              </a:rPr>
              <a:t>Applying Knowledge from One Domain to Another</a:t>
            </a:r>
            <a:endParaRPr kumimoji="1" lang="zh-CN" altLang="en-US"/>
          </a:p>
        </p:txBody>
      </p:sp>
      <p:sp>
        <p:nvSpPr>
          <p:cNvPr id="10" name="标题 1"/>
          <p:cNvSpPr txBox="1"/>
          <p:nvPr/>
        </p:nvSpPr>
        <p:spPr>
          <a:xfrm>
            <a:off x="660400" y="5010724"/>
            <a:ext cx="720001" cy="720000"/>
          </a:xfrm>
          <a:prstGeom prst="ellipse">
            <a:avLst/>
          </a:prstGeom>
          <a:gradFill>
            <a:gsLst>
              <a:gs pos="6000">
                <a:schemeClr val="accent1">
                  <a:lumMod val="40000"/>
                  <a:lumOff val="60000"/>
                </a:schemeClr>
              </a:gs>
              <a:gs pos="100000">
                <a:schemeClr val="accent1"/>
              </a:gs>
            </a:gsLst>
            <a:lin ang="2700000" scaled="0"/>
          </a:gradFill>
          <a:ln w="12700" cap="sq">
            <a:noFill/>
            <a:miter/>
          </a:ln>
          <a:effectLst>
            <a:outerShdw blurRad="190500" dist="101600" dir="2700000" algn="tl" rotWithShape="0">
              <a:schemeClr val="accent1">
                <a:alpha val="15000"/>
              </a:schemeClr>
            </a:outerShdw>
          </a:effectLst>
        </p:spPr>
        <p:txBody>
          <a:bodyPr vert="horz" wrap="square" lIns="91440" tIns="45720" rIns="91440" bIns="45720" rtlCol="0" anchor="ctr"/>
          <a:lstStyle/>
          <a:p>
            <a:pPr algn="ctr"/>
            <a:endParaRPr kumimoji="1" lang="zh-CN" altLang="en-US"/>
          </a:p>
        </p:txBody>
      </p:sp>
      <p:sp>
        <p:nvSpPr>
          <p:cNvPr id="11" name="标题 1"/>
          <p:cNvSpPr txBox="1"/>
          <p:nvPr/>
        </p:nvSpPr>
        <p:spPr>
          <a:xfrm>
            <a:off x="732400" y="5208724"/>
            <a:ext cx="576000" cy="324000"/>
          </a:xfrm>
          <a:prstGeom prst="rect">
            <a:avLst/>
          </a:prstGeom>
          <a:noFill/>
          <a:ln w="12700" cap="sq">
            <a:noFill/>
            <a:miter/>
          </a:ln>
        </p:spPr>
        <p:txBody>
          <a:bodyPr vert="horz" wrap="square" lIns="0" tIns="0" rIns="0" bIns="0" rtlCol="0" anchor="ctr"/>
          <a:lstStyle/>
          <a:p>
            <a:pPr algn="ctr"/>
            <a:r>
              <a:rPr kumimoji="1" lang="en-US" altLang="zh-CN" sz="2200">
                <a:ln w="12700">
                  <a:noFill/>
                </a:ln>
                <a:solidFill>
                  <a:srgbClr val="FFFFFF">
                    <a:alpha val="100000"/>
                  </a:srgbClr>
                </a:solidFill>
                <a:latin typeface="Source Han Sans"/>
                <a:ea typeface="Source Han Sans"/>
                <a:cs typeface="Source Han Sans"/>
              </a:rPr>
              <a:t>03</a:t>
            </a:r>
            <a:endParaRPr kumimoji="1" lang="zh-CN" altLang="en-US"/>
          </a:p>
        </p:txBody>
      </p:sp>
      <p:sp>
        <p:nvSpPr>
          <p:cNvPr id="12" name="标题 1"/>
          <p:cNvSpPr txBox="1"/>
          <p:nvPr/>
        </p:nvSpPr>
        <p:spPr>
          <a:xfrm>
            <a:off x="1527551" y="5010724"/>
            <a:ext cx="5868000" cy="1080000"/>
          </a:xfrm>
          <a:prstGeom prst="rect">
            <a:avLst/>
          </a:prstGeom>
          <a:noFill/>
          <a:ln>
            <a:noFill/>
          </a:ln>
        </p:spPr>
        <p:txBody>
          <a:bodyPr vert="horz" wrap="square" lIns="0" tIns="0" rIns="0" bIns="0" rtlCol="0" anchor="t"/>
          <a:lstStyle/>
          <a:p>
            <a:pPr algn="l"/>
            <a:r>
              <a:rPr kumimoji="1" lang="en-US" altLang="zh-CN" sz="1400">
                <a:ln w="12700">
                  <a:noFill/>
                </a:ln>
                <a:solidFill>
                  <a:srgbClr val="262626">
                    <a:alpha val="100000"/>
                  </a:srgbClr>
                </a:solidFill>
                <a:latin typeface="Source Han Sans"/>
                <a:ea typeface="Source Han Sans"/>
                <a:cs typeface="Source Han Sans"/>
              </a:rPr>
              <a:t>Leverages representations from larger, labeled datasets in similar source domains.</a:t>
            </a:r>
            <a:endParaRPr kumimoji="1" lang="zh-CN" altLang="en-US"/>
          </a:p>
        </p:txBody>
      </p:sp>
      <p:sp>
        <p:nvSpPr>
          <p:cNvPr id="13" name="标题 1"/>
          <p:cNvSpPr txBox="1"/>
          <p:nvPr/>
        </p:nvSpPr>
        <p:spPr>
          <a:xfrm>
            <a:off x="172720" y="247319"/>
            <a:ext cx="11442700" cy="485140"/>
          </a:xfrm>
          <a:prstGeom prst="rect">
            <a:avLst/>
          </a:prstGeom>
          <a:noFill/>
          <a:ln>
            <a:noFill/>
          </a:ln>
        </p:spPr>
        <p:txBody>
          <a:bodyPr vert="horz" wrap="square" lIns="91440" tIns="45720" rIns="91440" bIns="45720" rtlCol="0" anchor="t">
            <a:spAutoFit/>
          </a:bodyPr>
          <a:lstStyle/>
          <a:p>
            <a:pPr algn="l"/>
            <a:r>
              <a:rPr kumimoji="1" lang="en-US" altLang="zh-CN" sz="2800">
                <a:ln w="12700">
                  <a:noFill/>
                </a:ln>
                <a:solidFill>
                  <a:srgbClr val="262626">
                    <a:alpha val="100000"/>
                  </a:srgbClr>
                </a:solidFill>
                <a:latin typeface="Source Han Sans CN Bold"/>
                <a:ea typeface="Source Han Sans CN Bold"/>
                <a:cs typeface="Source Han Sans CN Bold"/>
              </a:rPr>
              <a:t>Deep Transfer Learning Definition(DTL)</a:t>
            </a:r>
            <a:endParaRPr kumimoji="1" lang="zh-CN" altLang="en-US"/>
          </a:p>
        </p:txBody>
      </p:sp>
      <p:cxnSp>
        <p:nvCxnSpPr>
          <p:cNvPr id="14" name="标题 1"/>
          <p:cNvCxnSpPr/>
          <p:nvPr/>
        </p:nvCxnSpPr>
        <p:spPr>
          <a:xfrm>
            <a:off x="312738" y="770539"/>
            <a:ext cx="11307762" cy="0"/>
          </a:xfrm>
          <a:prstGeom prst="line">
            <a:avLst/>
          </a:prstGeom>
          <a:noFill/>
          <a:ln w="6350" cap="rnd">
            <a:solidFill>
              <a:schemeClr val="bg1">
                <a:lumMod val="65000"/>
              </a:schemeClr>
            </a:solidFill>
            <a:round/>
          </a:ln>
        </p:spPr>
      </p:cxnSp>
      <p:cxnSp>
        <p:nvCxnSpPr>
          <p:cNvPr id="15" name="标题 1"/>
          <p:cNvCxnSpPr/>
          <p:nvPr/>
        </p:nvCxnSpPr>
        <p:spPr>
          <a:xfrm>
            <a:off x="312738" y="770539"/>
            <a:ext cx="652463" cy="0"/>
          </a:xfrm>
          <a:prstGeom prst="line">
            <a:avLst/>
          </a:prstGeom>
          <a:noFill/>
          <a:ln w="44450" cap="sq">
            <a:solidFill>
              <a:schemeClr val="accent1"/>
            </a:solidFill>
            <a:roun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5273457" y="4531583"/>
            <a:ext cx="1306841" cy="1315234"/>
          </a:xfrm>
          <a:prstGeom prst="roundRect">
            <a:avLst>
              <a:gd name="adj" fmla="val 11199"/>
            </a:avLst>
          </a:prstGeom>
          <a:gradFill>
            <a:gsLst>
              <a:gs pos="0">
                <a:schemeClr val="accent1"/>
              </a:gs>
              <a:gs pos="100000">
                <a:schemeClr val="bg1">
                  <a:alpha val="0"/>
                </a:schemeClr>
              </a:gs>
            </a:gsLst>
            <a:lin ang="0" scaled="0"/>
          </a:gradFill>
          <a:ln w="12700" cap="sq">
            <a:noFill/>
            <a:miter/>
          </a:ln>
          <a:effectLst/>
        </p:spPr>
        <p:txBody>
          <a:bodyPr vert="horz" wrap="square" lIns="91440" tIns="45720" rIns="91440" bIns="45720" rtlCol="0" anchor="ctr"/>
          <a:lstStyle/>
          <a:p>
            <a:pPr algn="ctr"/>
            <a:endParaRPr kumimoji="1" lang="zh-CN" altLang="en-US"/>
          </a:p>
        </p:txBody>
      </p:sp>
      <p:sp>
        <p:nvSpPr>
          <p:cNvPr id="3" name="标题 1"/>
          <p:cNvSpPr txBox="1"/>
          <p:nvPr/>
        </p:nvSpPr>
        <p:spPr>
          <a:xfrm>
            <a:off x="6158057" y="3162300"/>
            <a:ext cx="5360843" cy="2853016"/>
          </a:xfrm>
          <a:prstGeom prst="rect">
            <a:avLst/>
          </a:prstGeom>
          <a:noFill/>
          <a:ln>
            <a:noFill/>
          </a:ln>
        </p:spPr>
        <p:txBody>
          <a:bodyPr vert="horz" wrap="square" lIns="0" tIns="0" rIns="0" bIns="0" rtlCol="0" anchor="t"/>
          <a:lstStyle/>
          <a:p>
            <a:pPr algn="l"/>
            <a:r>
              <a:rPr kumimoji="1" lang="en-US" altLang="zh-CN" sz="4000">
                <a:ln w="12700">
                  <a:noFill/>
                </a:ln>
                <a:solidFill>
                  <a:srgbClr val="262626">
                    <a:alpha val="100000"/>
                  </a:srgbClr>
                </a:solidFill>
                <a:latin typeface="Alegreya Sans ExtraBold"/>
                <a:ea typeface="Alegreya Sans ExtraBold"/>
                <a:cs typeface="Alegreya Sans ExtraBold"/>
              </a:rPr>
              <a:t>Deep Learning to Deep Transfer Learning</a:t>
            </a:r>
            <a:endParaRPr kumimoji="1" lang="zh-CN" altLang="en-US"/>
          </a:p>
        </p:txBody>
      </p:sp>
      <p:sp>
        <p:nvSpPr>
          <p:cNvPr id="4" name="标题 1"/>
          <p:cNvSpPr txBox="1"/>
          <p:nvPr/>
        </p:nvSpPr>
        <p:spPr>
          <a:xfrm>
            <a:off x="6134985" y="-81078"/>
            <a:ext cx="1737655" cy="3241774"/>
          </a:xfrm>
          <a:prstGeom prst="rect">
            <a:avLst/>
          </a:prstGeom>
          <a:noFill/>
          <a:ln>
            <a:noFill/>
          </a:ln>
        </p:spPr>
        <p:txBody>
          <a:bodyPr vert="horz" wrap="square" lIns="0" tIns="0" rIns="0" bIns="0" rtlCol="0" anchor="b"/>
          <a:lstStyle/>
          <a:p>
            <a:pPr algn="l"/>
            <a:r>
              <a:rPr kumimoji="1" lang="en-US" altLang="zh-CN" sz="11500" dirty="0">
                <a:ln w="12700">
                  <a:noFill/>
                </a:ln>
                <a:solidFill>
                  <a:srgbClr val="CBA1AD">
                    <a:alpha val="100000"/>
                  </a:srgbClr>
                </a:solidFill>
                <a:latin typeface="Source Han Sans CN Bold"/>
                <a:ea typeface="Source Han Sans CN Bold"/>
                <a:cs typeface="Source Han Sans CN Bold"/>
              </a:rPr>
              <a:t>2</a:t>
            </a:r>
            <a:endParaRPr kumimoji="1" lang="zh-CN" altLang="en-US" dirty="0"/>
          </a:p>
        </p:txBody>
      </p:sp>
      <p:sp>
        <p:nvSpPr>
          <p:cNvPr id="5" name="标题 1"/>
          <p:cNvSpPr txBox="1"/>
          <p:nvPr/>
        </p:nvSpPr>
        <p:spPr>
          <a:xfrm>
            <a:off x="6" y="6587076"/>
            <a:ext cx="12191994" cy="270925"/>
          </a:xfrm>
          <a:custGeom>
            <a:avLst/>
            <a:gdLst>
              <a:gd name="connsiteX0" fmla="*/ 195579 w 12191994"/>
              <a:gd name="connsiteY0" fmla="*/ 0 h 270925"/>
              <a:gd name="connsiteX1" fmla="*/ 11996413 w 12191994"/>
              <a:gd name="connsiteY1" fmla="*/ 0 h 270925"/>
              <a:gd name="connsiteX2" fmla="*/ 12191994 w 12191994"/>
              <a:gd name="connsiteY2" fmla="*/ 195581 h 270925"/>
              <a:gd name="connsiteX3" fmla="*/ 12191994 w 12191994"/>
              <a:gd name="connsiteY3" fmla="*/ 270925 h 270925"/>
              <a:gd name="connsiteX4" fmla="*/ 0 w 12191994"/>
              <a:gd name="connsiteY4" fmla="*/ 270925 h 270925"/>
              <a:gd name="connsiteX5" fmla="*/ 0 w 12191994"/>
              <a:gd name="connsiteY5" fmla="*/ 195571 h 270925"/>
              <a:gd name="connsiteX6" fmla="*/ 15368 w 12191994"/>
              <a:gd name="connsiteY6" fmla="*/ 119452 h 270925"/>
              <a:gd name="connsiteX7" fmla="*/ 195579 w 12191994"/>
              <a:gd name="connsiteY7" fmla="*/ 0 h 270925"/>
            </a:gdLst>
            <a:ahLst/>
            <a:cxnLst/>
            <a:rect l="l" t="t" r="r" b="b"/>
            <a:pathLst>
              <a:path w="12191994" h="270925">
                <a:moveTo>
                  <a:pt x="195579" y="0"/>
                </a:moveTo>
                <a:lnTo>
                  <a:pt x="11996413" y="0"/>
                </a:lnTo>
                <a:cubicBezTo>
                  <a:pt x="12104429" y="0"/>
                  <a:pt x="12191994" y="87565"/>
                  <a:pt x="12191994" y="195581"/>
                </a:cubicBezTo>
                <a:lnTo>
                  <a:pt x="12191994" y="270925"/>
                </a:lnTo>
                <a:lnTo>
                  <a:pt x="0" y="270925"/>
                </a:lnTo>
                <a:lnTo>
                  <a:pt x="0" y="195571"/>
                </a:lnTo>
                <a:lnTo>
                  <a:pt x="15368" y="119452"/>
                </a:lnTo>
                <a:cubicBezTo>
                  <a:pt x="45059" y="49256"/>
                  <a:pt x="114567" y="0"/>
                  <a:pt x="195579" y="0"/>
                </a:cubicBezTo>
                <a:close/>
              </a:path>
            </a:pathLst>
          </a:custGeom>
          <a:gradFill>
            <a:gsLst>
              <a:gs pos="30000">
                <a:schemeClr val="accent1"/>
              </a:gs>
              <a:gs pos="100000">
                <a:schemeClr val="accent1">
                  <a:lumMod val="40000"/>
                  <a:lumOff val="60000"/>
                </a:schemeClr>
              </a:gs>
            </a:gsLst>
            <a:lin ang="0" scaled="0"/>
          </a:gradFill>
          <a:ln w="12700" cap="sq">
            <a:solidFill>
              <a:schemeClr val="accent1">
                <a:lumMod val="60000"/>
                <a:lumOff val="40000"/>
              </a:schemeClr>
            </a:solidFill>
            <a:miter/>
          </a:ln>
          <a:effectLst>
            <a:outerShdw blurRad="190500" dist="190500" dir="2700000" algn="tl" rotWithShape="0">
              <a:schemeClr val="accent1">
                <a:alpha val="20000"/>
              </a:schemeClr>
            </a:outerShdw>
          </a:effectLst>
        </p:spPr>
        <p:txBody>
          <a:bodyPr vert="horz" wrap="square" lIns="91440" tIns="45720" rIns="91440" bIns="45720" rtlCol="0" anchor="ctr"/>
          <a:lstStyle/>
          <a:p>
            <a:pPr algn="ctr"/>
            <a:endParaRPr kumimoji="1" lang="zh-CN" altLang="en-US"/>
          </a:p>
        </p:txBody>
      </p:sp>
      <p:sp>
        <p:nvSpPr>
          <p:cNvPr id="6" name="标题 1"/>
          <p:cNvSpPr txBox="1"/>
          <p:nvPr/>
        </p:nvSpPr>
        <p:spPr>
          <a:xfrm flipH="1">
            <a:off x="-3" y="1571113"/>
            <a:ext cx="5108552" cy="2663703"/>
          </a:xfrm>
          <a:custGeom>
            <a:avLst/>
            <a:gdLst>
              <a:gd name="connsiteX0" fmla="*/ 246382 w 4629149"/>
              <a:gd name="connsiteY0" fmla="*/ 0 h 2014736"/>
              <a:gd name="connsiteX1" fmla="*/ 4629149 w 4629149"/>
              <a:gd name="connsiteY1" fmla="*/ 0 h 2014736"/>
              <a:gd name="connsiteX2" fmla="*/ 4629149 w 4629149"/>
              <a:gd name="connsiteY2" fmla="*/ 2014736 h 2014736"/>
              <a:gd name="connsiteX3" fmla="*/ 246382 w 4629149"/>
              <a:gd name="connsiteY3" fmla="*/ 2014736 h 2014736"/>
              <a:gd name="connsiteX4" fmla="*/ 0 w 4629149"/>
              <a:gd name="connsiteY4" fmla="*/ 1768354 h 2014736"/>
              <a:gd name="connsiteX5" fmla="*/ 0 w 4629149"/>
              <a:gd name="connsiteY5" fmla="*/ 246382 h 2014736"/>
              <a:gd name="connsiteX6" fmla="*/ 246382 w 4629149"/>
              <a:gd name="connsiteY6" fmla="*/ 0 h 2014736"/>
            </a:gdLst>
            <a:ahLst/>
            <a:cxnLst/>
            <a:rect l="l" t="t" r="r" b="b"/>
            <a:pathLst>
              <a:path w="4629149" h="2014736">
                <a:moveTo>
                  <a:pt x="246382" y="0"/>
                </a:moveTo>
                <a:lnTo>
                  <a:pt x="4629149" y="0"/>
                </a:lnTo>
                <a:lnTo>
                  <a:pt x="4629149" y="2014736"/>
                </a:lnTo>
                <a:lnTo>
                  <a:pt x="246382" y="2014736"/>
                </a:lnTo>
                <a:cubicBezTo>
                  <a:pt x="110309" y="2014736"/>
                  <a:pt x="0" y="1904427"/>
                  <a:pt x="0" y="1768354"/>
                </a:cubicBezTo>
                <a:lnTo>
                  <a:pt x="0" y="246382"/>
                </a:lnTo>
                <a:cubicBezTo>
                  <a:pt x="0" y="110309"/>
                  <a:pt x="110309" y="0"/>
                  <a:pt x="246382" y="0"/>
                </a:cubicBezTo>
                <a:close/>
              </a:path>
            </a:pathLst>
          </a:custGeom>
          <a:gradFill>
            <a:gsLst>
              <a:gs pos="30000">
                <a:schemeClr val="accent1"/>
              </a:gs>
              <a:gs pos="100000">
                <a:schemeClr val="accent1">
                  <a:lumMod val="40000"/>
                  <a:lumOff val="60000"/>
                </a:schemeClr>
              </a:gs>
            </a:gsLst>
            <a:lin ang="0" scaled="0"/>
          </a:gradFill>
          <a:ln w="12700" cap="sq">
            <a:solidFill>
              <a:schemeClr val="accent1">
                <a:lumMod val="60000"/>
                <a:lumOff val="40000"/>
              </a:schemeClr>
            </a:solidFill>
            <a:miter/>
          </a:ln>
          <a:effectLst>
            <a:outerShdw blurRad="190500" dist="190500" dir="2700000" algn="tl" rotWithShape="0">
              <a:schemeClr val="accent1">
                <a:alpha val="20000"/>
              </a:schemeClr>
            </a:outerShdw>
          </a:effectLst>
        </p:spPr>
        <p:txBody>
          <a:bodyPr vert="horz" wrap="square" lIns="91440" tIns="45720" rIns="91440" bIns="45720" rtlCol="0" anchor="ctr"/>
          <a:lstStyle/>
          <a:p>
            <a:pPr algn="ctr"/>
            <a:endParaRPr kumimoji="1" lang="zh-CN" altLang="en-US"/>
          </a:p>
        </p:txBody>
      </p:sp>
      <p:sp>
        <p:nvSpPr>
          <p:cNvPr id="7" name="标题 1"/>
          <p:cNvSpPr txBox="1"/>
          <p:nvPr/>
        </p:nvSpPr>
        <p:spPr>
          <a:xfrm>
            <a:off x="1405607" y="739588"/>
            <a:ext cx="4206096" cy="5394512"/>
          </a:xfrm>
          <a:prstGeom prst="roundRect">
            <a:avLst>
              <a:gd name="adj" fmla="val 9196"/>
            </a:avLst>
          </a:prstGeom>
          <a:solidFill>
            <a:schemeClr val="accent1">
              <a:lumMod val="40000"/>
              <a:lumOff val="60000"/>
            </a:schemeClr>
          </a:solidFill>
          <a:ln w="12700" cap="sq">
            <a:solidFill>
              <a:schemeClr val="accent1">
                <a:lumMod val="20000"/>
                <a:lumOff val="80000"/>
              </a:schemeClr>
            </a:solidFill>
            <a:miter/>
          </a:ln>
        </p:spPr>
        <p:txBody>
          <a:bodyPr vert="horz" wrap="square" lIns="91440" tIns="45720" rIns="91440" bIns="45720" rtlCol="0" anchor="ctr"/>
          <a:lstStyle/>
          <a:p>
            <a:pPr algn="ctr"/>
            <a:endParaRPr kumimoji="1" lang="zh-CN" altLang="en-US"/>
          </a:p>
        </p:txBody>
      </p:sp>
      <p:pic>
        <p:nvPicPr>
          <p:cNvPr id="8" name="Picture 7"/>
          <p:cNvPicPr>
            <a:picLocks noChangeAspect="1"/>
          </p:cNvPicPr>
          <p:nvPr/>
        </p:nvPicPr>
        <p:blipFill>
          <a:blip r:embed="rId2">
            <a:alphaModFix/>
          </a:blip>
          <a:srcRect l="15266" t="319" r="6995" b="18761"/>
          <a:stretch>
            <a:fillRect/>
          </a:stretch>
        </p:blipFill>
        <p:spPr>
          <a:xfrm>
            <a:off x="1498223" y="858372"/>
            <a:ext cx="4020864" cy="5156944"/>
          </a:xfrm>
          <a:custGeom>
            <a:avLst/>
            <a:gdLst/>
            <a:ahLst/>
            <a:cxnLst/>
            <a:rect l="l" t="t" r="r" b="b"/>
            <a:pathLst>
              <a:path w="4025900" h="5156200">
                <a:moveTo>
                  <a:pt x="369759" y="0"/>
                </a:moveTo>
                <a:lnTo>
                  <a:pt x="3651105" y="0"/>
                </a:lnTo>
                <a:cubicBezTo>
                  <a:pt x="3855317" y="0"/>
                  <a:pt x="4020864" y="165547"/>
                  <a:pt x="4020864" y="369759"/>
                </a:cubicBezTo>
                <a:lnTo>
                  <a:pt x="4020864" y="4787185"/>
                </a:lnTo>
                <a:cubicBezTo>
                  <a:pt x="4020864" y="4991397"/>
                  <a:pt x="3855317" y="5156944"/>
                  <a:pt x="3651105" y="5156944"/>
                </a:cubicBezTo>
                <a:lnTo>
                  <a:pt x="369759" y="5156944"/>
                </a:lnTo>
                <a:cubicBezTo>
                  <a:pt x="165547" y="5156944"/>
                  <a:pt x="0" y="4991397"/>
                  <a:pt x="0" y="4787185"/>
                </a:cubicBezTo>
                <a:lnTo>
                  <a:pt x="0" y="369759"/>
                </a:lnTo>
                <a:cubicBezTo>
                  <a:pt x="0" y="165547"/>
                  <a:pt x="165547" y="0"/>
                  <a:pt x="369759" y="0"/>
                </a:cubicBezTo>
                <a:close/>
              </a:path>
            </a:pathLst>
          </a:cu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666750" y="2230416"/>
            <a:ext cx="2880000" cy="3744000"/>
          </a:xfrm>
          <a:prstGeom prst="roundRect">
            <a:avLst>
              <a:gd name="adj" fmla="val 7804"/>
            </a:avLst>
          </a:prstGeom>
          <a:solidFill>
            <a:schemeClr val="bg1"/>
          </a:solidFill>
          <a:ln w="6350" cap="flat">
            <a:solidFill>
              <a:schemeClr val="accent1">
                <a:lumMod val="40000"/>
                <a:lumOff val="60000"/>
              </a:schemeClr>
            </a:solidFill>
            <a:miter/>
          </a:ln>
          <a:effectLst>
            <a:outerShdw blurRad="317500" dist="127000" dir="2700000" algn="tl" rotWithShape="0">
              <a:schemeClr val="accent1">
                <a:alpha val="10000"/>
              </a:schemeClr>
            </a:outerShdw>
          </a:effectLst>
        </p:spPr>
        <p:txBody>
          <a:bodyPr vert="horz" wrap="square" lIns="91440" tIns="45720" rIns="91440" bIns="45720" rtlCol="0" anchor="ctr"/>
          <a:lstStyle/>
          <a:p>
            <a:pPr algn="ctr"/>
            <a:endParaRPr kumimoji="1" lang="zh-CN" altLang="en-US"/>
          </a:p>
        </p:txBody>
      </p:sp>
      <p:sp>
        <p:nvSpPr>
          <p:cNvPr id="3" name="标题 1"/>
          <p:cNvSpPr txBox="1"/>
          <p:nvPr/>
        </p:nvSpPr>
        <p:spPr>
          <a:xfrm>
            <a:off x="1465439" y="2761295"/>
            <a:ext cx="504000" cy="504000"/>
          </a:xfrm>
          <a:prstGeom prst="ellipse">
            <a:avLst/>
          </a:prstGeom>
          <a:solidFill>
            <a:schemeClr val="accent1">
              <a:lumMod val="40000"/>
              <a:lumOff val="60000"/>
            </a:schemeClr>
          </a:solidFill>
          <a:ln w="12700" cap="sq">
            <a:noFill/>
            <a:miter/>
          </a:ln>
          <a:effectLst/>
        </p:spPr>
        <p:txBody>
          <a:bodyPr vert="horz" wrap="square" lIns="91440" tIns="45720" rIns="91440" bIns="45720" rtlCol="0" anchor="ctr"/>
          <a:lstStyle/>
          <a:p>
            <a:pPr algn="ctr"/>
            <a:r>
              <a:rPr kumimoji="1" lang="en-US" altLang="zh-CN" sz="1800">
                <a:ln w="12700">
                  <a:noFill/>
                </a:ln>
                <a:solidFill>
                  <a:srgbClr val="FFFFFF">
                    <a:alpha val="100000"/>
                  </a:srgbClr>
                </a:solidFill>
                <a:latin typeface="OPPOSans L"/>
                <a:ea typeface="OPPOSans L"/>
                <a:cs typeface="OPPOSans L"/>
              </a:rPr>
              <a:t> </a:t>
            </a:r>
            <a:endParaRPr kumimoji="1" lang="zh-CN" altLang="en-US"/>
          </a:p>
        </p:txBody>
      </p:sp>
      <p:sp>
        <p:nvSpPr>
          <p:cNvPr id="4" name="标题 1"/>
          <p:cNvSpPr txBox="1"/>
          <p:nvPr/>
        </p:nvSpPr>
        <p:spPr>
          <a:xfrm>
            <a:off x="1026750" y="2917618"/>
            <a:ext cx="863600" cy="558800"/>
          </a:xfrm>
          <a:prstGeom prst="rect">
            <a:avLst/>
          </a:prstGeom>
          <a:noFill/>
          <a:ln w="12700" cap="sq">
            <a:noFill/>
            <a:miter/>
          </a:ln>
        </p:spPr>
        <p:txBody>
          <a:bodyPr vert="horz" wrap="square" lIns="0" tIns="0" rIns="0" bIns="0" rtlCol="0" anchor="ctr">
            <a:spAutoFit/>
          </a:bodyPr>
          <a:lstStyle/>
          <a:p>
            <a:pPr algn="l"/>
            <a:r>
              <a:rPr kumimoji="1" lang="en-US" altLang="zh-CN" sz="4000">
                <a:ln w="12700">
                  <a:noFill/>
                </a:ln>
                <a:solidFill>
                  <a:srgbClr val="262626">
                    <a:alpha val="100000"/>
                  </a:srgbClr>
                </a:solidFill>
                <a:latin typeface="OPPOSans B"/>
                <a:ea typeface="OPPOSans B"/>
                <a:cs typeface="OPPOSans B"/>
              </a:rPr>
              <a:t>01</a:t>
            </a:r>
            <a:endParaRPr kumimoji="1" lang="zh-CN" altLang="en-US"/>
          </a:p>
        </p:txBody>
      </p:sp>
      <p:sp>
        <p:nvSpPr>
          <p:cNvPr id="5" name="标题 1"/>
          <p:cNvSpPr txBox="1"/>
          <p:nvPr/>
        </p:nvSpPr>
        <p:spPr>
          <a:xfrm>
            <a:off x="1026750" y="3313574"/>
            <a:ext cx="2160000" cy="1583837"/>
          </a:xfrm>
          <a:prstGeom prst="rect">
            <a:avLst/>
          </a:prstGeom>
          <a:noFill/>
          <a:ln>
            <a:noFill/>
          </a:ln>
        </p:spPr>
        <p:txBody>
          <a:bodyPr vert="horz" wrap="square" lIns="0" tIns="0" rIns="0" bIns="0" rtlCol="0" anchor="t"/>
          <a:lstStyle/>
          <a:p>
            <a:pPr algn="l"/>
            <a:r>
              <a:rPr kumimoji="1" lang="en-US" altLang="zh-CN" sz="1300">
                <a:ln w="12700">
                  <a:noFill/>
                </a:ln>
                <a:solidFill>
                  <a:srgbClr val="595959">
                    <a:alpha val="100000"/>
                  </a:srgbClr>
                </a:solidFill>
                <a:latin typeface="Source Han Sans"/>
                <a:ea typeface="Source Han Sans"/>
                <a:cs typeface="Source Han Sans"/>
              </a:rPr>
              <a:t>
Uses neural networks with multiple layers to learn data representations. (hence "deep")
Models are trained from scratch on large, labeled datasets.
</a:t>
            </a:r>
            <a:endParaRPr kumimoji="1" lang="zh-CN" altLang="en-US"/>
          </a:p>
        </p:txBody>
      </p:sp>
      <p:sp>
        <p:nvSpPr>
          <p:cNvPr id="6" name="标题 1"/>
          <p:cNvSpPr txBox="1"/>
          <p:nvPr/>
        </p:nvSpPr>
        <p:spPr>
          <a:xfrm>
            <a:off x="4656000" y="2230416"/>
            <a:ext cx="2880000" cy="3744000"/>
          </a:xfrm>
          <a:prstGeom prst="roundRect">
            <a:avLst>
              <a:gd name="adj" fmla="val 7804"/>
            </a:avLst>
          </a:prstGeom>
          <a:solidFill>
            <a:schemeClr val="bg1"/>
          </a:solidFill>
          <a:ln w="6350" cap="flat">
            <a:solidFill>
              <a:schemeClr val="accent1">
                <a:lumMod val="40000"/>
                <a:lumOff val="60000"/>
              </a:schemeClr>
            </a:solidFill>
            <a:miter/>
          </a:ln>
          <a:effectLst>
            <a:outerShdw blurRad="317500" dist="127000" dir="2700000" algn="tl" rotWithShape="0">
              <a:schemeClr val="accent1">
                <a:alpha val="10000"/>
              </a:schemeClr>
            </a:outerShdw>
          </a:effectLst>
        </p:spPr>
        <p:txBody>
          <a:bodyPr vert="horz" wrap="square" lIns="91440" tIns="45720" rIns="91440" bIns="45720" rtlCol="0" anchor="ctr"/>
          <a:lstStyle/>
          <a:p>
            <a:pPr algn="ctr"/>
            <a:endParaRPr kumimoji="1" lang="zh-CN" altLang="en-US"/>
          </a:p>
        </p:txBody>
      </p:sp>
      <p:sp>
        <p:nvSpPr>
          <p:cNvPr id="7" name="标题 1"/>
          <p:cNvSpPr txBox="1"/>
          <p:nvPr/>
        </p:nvSpPr>
        <p:spPr>
          <a:xfrm>
            <a:off x="5454689" y="2761295"/>
            <a:ext cx="504000" cy="504000"/>
          </a:xfrm>
          <a:prstGeom prst="ellipse">
            <a:avLst/>
          </a:prstGeom>
          <a:solidFill>
            <a:schemeClr val="accent1">
              <a:lumMod val="40000"/>
              <a:lumOff val="60000"/>
            </a:schemeClr>
          </a:solidFill>
          <a:ln w="12700" cap="sq">
            <a:noFill/>
            <a:miter/>
          </a:ln>
          <a:effectLst/>
        </p:spPr>
        <p:txBody>
          <a:bodyPr vert="horz" wrap="square" lIns="91440" tIns="45720" rIns="91440" bIns="45720" rtlCol="0" anchor="ctr"/>
          <a:lstStyle/>
          <a:p>
            <a:pPr algn="ctr"/>
            <a:r>
              <a:rPr kumimoji="1" lang="en-US" altLang="zh-CN" sz="1800">
                <a:ln w="12700">
                  <a:noFill/>
                </a:ln>
                <a:solidFill>
                  <a:srgbClr val="FFFFFF">
                    <a:alpha val="100000"/>
                  </a:srgbClr>
                </a:solidFill>
                <a:latin typeface="OPPOSans L"/>
                <a:ea typeface="OPPOSans L"/>
                <a:cs typeface="OPPOSans L"/>
              </a:rPr>
              <a:t> </a:t>
            </a:r>
            <a:endParaRPr kumimoji="1" lang="zh-CN" altLang="en-US"/>
          </a:p>
        </p:txBody>
      </p:sp>
      <p:sp>
        <p:nvSpPr>
          <p:cNvPr id="8" name="标题 1"/>
          <p:cNvSpPr txBox="1"/>
          <p:nvPr/>
        </p:nvSpPr>
        <p:spPr>
          <a:xfrm>
            <a:off x="5016000" y="2917618"/>
            <a:ext cx="863600" cy="558800"/>
          </a:xfrm>
          <a:prstGeom prst="rect">
            <a:avLst/>
          </a:prstGeom>
          <a:noFill/>
          <a:ln w="12700" cap="sq">
            <a:noFill/>
            <a:miter/>
          </a:ln>
        </p:spPr>
        <p:txBody>
          <a:bodyPr vert="horz" wrap="square" lIns="0" tIns="0" rIns="0" bIns="0" rtlCol="0" anchor="ctr">
            <a:spAutoFit/>
          </a:bodyPr>
          <a:lstStyle/>
          <a:p>
            <a:pPr algn="l"/>
            <a:r>
              <a:rPr kumimoji="1" lang="en-US" altLang="zh-CN" sz="4000">
                <a:ln w="12700">
                  <a:noFill/>
                </a:ln>
                <a:solidFill>
                  <a:srgbClr val="262626">
                    <a:alpha val="100000"/>
                  </a:srgbClr>
                </a:solidFill>
                <a:latin typeface="OPPOSans B"/>
                <a:ea typeface="OPPOSans B"/>
                <a:cs typeface="OPPOSans B"/>
              </a:rPr>
              <a:t>02</a:t>
            </a:r>
            <a:endParaRPr kumimoji="1" lang="zh-CN" altLang="en-US"/>
          </a:p>
        </p:txBody>
      </p:sp>
      <p:sp>
        <p:nvSpPr>
          <p:cNvPr id="9" name="标题 1"/>
          <p:cNvSpPr txBox="1"/>
          <p:nvPr/>
        </p:nvSpPr>
        <p:spPr>
          <a:xfrm>
            <a:off x="5016000" y="3796174"/>
            <a:ext cx="2160000" cy="1583837"/>
          </a:xfrm>
          <a:prstGeom prst="rect">
            <a:avLst/>
          </a:prstGeom>
          <a:noFill/>
          <a:ln>
            <a:noFill/>
          </a:ln>
        </p:spPr>
        <p:txBody>
          <a:bodyPr vert="horz" wrap="square" lIns="0" tIns="0" rIns="0" bIns="0" rtlCol="0" anchor="t"/>
          <a:lstStyle/>
          <a:p>
            <a:pPr algn="l"/>
            <a:r>
              <a:rPr kumimoji="1" lang="en-US" altLang="zh-CN" sz="1400">
                <a:ln w="12700">
                  <a:noFill/>
                </a:ln>
                <a:solidFill>
                  <a:srgbClr val="595959">
                    <a:alpha val="100000"/>
                  </a:srgbClr>
                </a:solidFill>
                <a:latin typeface="Source Han Sans"/>
                <a:ea typeface="Source Han Sans"/>
                <a:cs typeface="Source Han Sans"/>
              </a:rPr>
              <a:t>Can automatically learn complex patterns and hierarchies.</a:t>
            </a:r>
            <a:endParaRPr kumimoji="1" lang="zh-CN" altLang="en-US"/>
          </a:p>
        </p:txBody>
      </p:sp>
      <p:sp>
        <p:nvSpPr>
          <p:cNvPr id="10" name="标题 1"/>
          <p:cNvSpPr txBox="1"/>
          <p:nvPr/>
        </p:nvSpPr>
        <p:spPr>
          <a:xfrm>
            <a:off x="8638900" y="2230416"/>
            <a:ext cx="2880000" cy="3744000"/>
          </a:xfrm>
          <a:prstGeom prst="roundRect">
            <a:avLst>
              <a:gd name="adj" fmla="val 7804"/>
            </a:avLst>
          </a:prstGeom>
          <a:solidFill>
            <a:schemeClr val="bg1"/>
          </a:solidFill>
          <a:ln w="6350" cap="flat">
            <a:solidFill>
              <a:schemeClr val="accent1">
                <a:lumMod val="40000"/>
                <a:lumOff val="60000"/>
              </a:schemeClr>
            </a:solidFill>
            <a:miter/>
          </a:ln>
          <a:effectLst>
            <a:outerShdw blurRad="317500" dist="127000" dir="2700000" algn="tl" rotWithShape="0">
              <a:schemeClr val="accent1">
                <a:alpha val="10000"/>
              </a:schemeClr>
            </a:outerShdw>
          </a:effectLst>
        </p:spPr>
        <p:txBody>
          <a:bodyPr vert="horz" wrap="square" lIns="91440" tIns="45720" rIns="91440" bIns="45720" rtlCol="0" anchor="ctr"/>
          <a:lstStyle/>
          <a:p>
            <a:pPr algn="ctr"/>
            <a:endParaRPr kumimoji="1" lang="zh-CN" altLang="en-US"/>
          </a:p>
        </p:txBody>
      </p:sp>
      <p:sp>
        <p:nvSpPr>
          <p:cNvPr id="11" name="标题 1"/>
          <p:cNvSpPr txBox="1"/>
          <p:nvPr/>
        </p:nvSpPr>
        <p:spPr>
          <a:xfrm>
            <a:off x="9437589" y="2761295"/>
            <a:ext cx="504000" cy="504000"/>
          </a:xfrm>
          <a:prstGeom prst="ellipse">
            <a:avLst/>
          </a:prstGeom>
          <a:solidFill>
            <a:schemeClr val="accent1">
              <a:lumMod val="40000"/>
              <a:lumOff val="60000"/>
            </a:schemeClr>
          </a:solidFill>
          <a:ln w="12700" cap="sq">
            <a:noFill/>
            <a:miter/>
          </a:ln>
          <a:effectLst/>
        </p:spPr>
        <p:txBody>
          <a:bodyPr vert="horz" wrap="square" lIns="91440" tIns="45720" rIns="91440" bIns="45720" rtlCol="0" anchor="ctr"/>
          <a:lstStyle/>
          <a:p>
            <a:pPr algn="ctr"/>
            <a:r>
              <a:rPr kumimoji="1" lang="en-US" altLang="zh-CN" sz="1800">
                <a:ln w="12700">
                  <a:noFill/>
                </a:ln>
                <a:solidFill>
                  <a:srgbClr val="FFFFFF">
                    <a:alpha val="100000"/>
                  </a:srgbClr>
                </a:solidFill>
                <a:latin typeface="OPPOSans L"/>
                <a:ea typeface="OPPOSans L"/>
                <a:cs typeface="OPPOSans L"/>
              </a:rPr>
              <a:t> </a:t>
            </a:r>
            <a:endParaRPr kumimoji="1" lang="zh-CN" altLang="en-US"/>
          </a:p>
        </p:txBody>
      </p:sp>
      <p:sp>
        <p:nvSpPr>
          <p:cNvPr id="12" name="标题 1"/>
          <p:cNvSpPr txBox="1"/>
          <p:nvPr/>
        </p:nvSpPr>
        <p:spPr>
          <a:xfrm>
            <a:off x="8998900" y="2917618"/>
            <a:ext cx="863600" cy="558800"/>
          </a:xfrm>
          <a:prstGeom prst="rect">
            <a:avLst/>
          </a:prstGeom>
          <a:noFill/>
          <a:ln w="12700" cap="sq">
            <a:noFill/>
            <a:miter/>
          </a:ln>
        </p:spPr>
        <p:txBody>
          <a:bodyPr vert="horz" wrap="square" lIns="0" tIns="0" rIns="0" bIns="0" rtlCol="0" anchor="ctr">
            <a:spAutoFit/>
          </a:bodyPr>
          <a:lstStyle/>
          <a:p>
            <a:pPr algn="l"/>
            <a:r>
              <a:rPr kumimoji="1" lang="en-US" altLang="zh-CN" sz="4000">
                <a:ln w="12700">
                  <a:noFill/>
                </a:ln>
                <a:solidFill>
                  <a:srgbClr val="262626">
                    <a:alpha val="100000"/>
                  </a:srgbClr>
                </a:solidFill>
                <a:latin typeface="OPPOSans B"/>
                <a:ea typeface="OPPOSans B"/>
                <a:cs typeface="OPPOSans B"/>
              </a:rPr>
              <a:t>03</a:t>
            </a:r>
            <a:endParaRPr kumimoji="1" lang="zh-CN" altLang="en-US"/>
          </a:p>
        </p:txBody>
      </p:sp>
      <p:sp>
        <p:nvSpPr>
          <p:cNvPr id="13" name="标题 1"/>
          <p:cNvSpPr txBox="1"/>
          <p:nvPr/>
        </p:nvSpPr>
        <p:spPr>
          <a:xfrm>
            <a:off x="8998900" y="3796174"/>
            <a:ext cx="2160000" cy="1583837"/>
          </a:xfrm>
          <a:prstGeom prst="rect">
            <a:avLst/>
          </a:prstGeom>
          <a:noFill/>
          <a:ln>
            <a:noFill/>
          </a:ln>
        </p:spPr>
        <p:txBody>
          <a:bodyPr vert="horz" wrap="square" lIns="0" tIns="0" rIns="0" bIns="0" rtlCol="0" anchor="t"/>
          <a:lstStyle/>
          <a:p>
            <a:pPr algn="l"/>
            <a:r>
              <a:rPr kumimoji="1" lang="en-US" altLang="zh-CN" sz="1400">
                <a:ln w="12700">
                  <a:noFill/>
                </a:ln>
                <a:solidFill>
                  <a:srgbClr val="595959">
                    <a:alpha val="100000"/>
                  </a:srgbClr>
                </a:solidFill>
                <a:latin typeface="Source Han Sans"/>
                <a:ea typeface="Source Han Sans"/>
                <a:cs typeface="Source Han Sans"/>
              </a:rPr>
              <a:t>Applied in tasks like image recognition, language processing, and speech analysis.</a:t>
            </a:r>
            <a:endParaRPr kumimoji="1" lang="zh-CN" altLang="en-US"/>
          </a:p>
        </p:txBody>
      </p:sp>
      <p:sp>
        <p:nvSpPr>
          <p:cNvPr id="14" name="标题 1"/>
          <p:cNvSpPr txBox="1"/>
          <p:nvPr/>
        </p:nvSpPr>
        <p:spPr>
          <a:xfrm>
            <a:off x="3715474" y="3555819"/>
            <a:ext cx="787500" cy="756000"/>
          </a:xfrm>
          <a:prstGeom prst="rightArrow">
            <a:avLst>
              <a:gd name="adj1" fmla="val 64800"/>
              <a:gd name="adj2" fmla="val 36770"/>
            </a:avLst>
          </a:prstGeom>
          <a:gradFill>
            <a:gsLst>
              <a:gs pos="10000">
                <a:schemeClr val="bg1">
                  <a:alpha val="0"/>
                </a:schemeClr>
              </a:gs>
              <a:gs pos="90000">
                <a:schemeClr val="accent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7678767" y="3555819"/>
            <a:ext cx="787500" cy="756000"/>
          </a:xfrm>
          <a:prstGeom prst="rightArrow">
            <a:avLst>
              <a:gd name="adj1" fmla="val 64800"/>
              <a:gd name="adj2" fmla="val 36770"/>
            </a:avLst>
          </a:prstGeom>
          <a:gradFill>
            <a:gsLst>
              <a:gs pos="10000">
                <a:schemeClr val="bg1">
                  <a:alpha val="0"/>
                </a:schemeClr>
              </a:gs>
              <a:gs pos="90000">
                <a:schemeClr val="accent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812300" y="1306974"/>
            <a:ext cx="10694400" cy="783737"/>
          </a:xfrm>
          <a:prstGeom prst="rect">
            <a:avLst/>
          </a:prstGeom>
          <a:noFill/>
          <a:ln>
            <a:noFill/>
          </a:ln>
        </p:spPr>
        <p:txBody>
          <a:bodyPr vert="horz" wrap="square" lIns="0" tIns="0" rIns="0" bIns="0" rtlCol="0" anchor="ctr"/>
          <a:lstStyle/>
          <a:p>
            <a:pPr algn="l"/>
            <a:r>
              <a:rPr kumimoji="1" lang="en-US" altLang="zh-CN" sz="1600">
                <a:ln w="12700">
                  <a:noFill/>
                </a:ln>
                <a:solidFill>
                  <a:srgbClr val="595959">
                    <a:alpha val="100000"/>
                  </a:srgbClr>
                </a:solidFill>
                <a:latin typeface="Source Han Sans CN Bold"/>
                <a:ea typeface="Source Han Sans CN Bold"/>
                <a:cs typeface="Source Han Sans CN Bold"/>
              </a:rPr>
              <a:t>Features and Applications</a:t>
            </a:r>
            <a:endParaRPr kumimoji="1" lang="zh-CN" altLang="en-US"/>
          </a:p>
        </p:txBody>
      </p:sp>
      <p:sp>
        <p:nvSpPr>
          <p:cNvPr id="17" name="标题 1"/>
          <p:cNvSpPr txBox="1"/>
          <p:nvPr/>
        </p:nvSpPr>
        <p:spPr>
          <a:xfrm>
            <a:off x="172720" y="247319"/>
            <a:ext cx="11442700" cy="485140"/>
          </a:xfrm>
          <a:prstGeom prst="rect">
            <a:avLst/>
          </a:prstGeom>
          <a:noFill/>
          <a:ln>
            <a:noFill/>
          </a:ln>
        </p:spPr>
        <p:txBody>
          <a:bodyPr vert="horz" wrap="square" lIns="91440" tIns="45720" rIns="91440" bIns="45720" rtlCol="0" anchor="t">
            <a:spAutoFit/>
          </a:bodyPr>
          <a:lstStyle/>
          <a:p>
            <a:pPr algn="l"/>
            <a:r>
              <a:rPr kumimoji="1" lang="en-US" altLang="zh-CN" sz="2800">
                <a:ln w="12700">
                  <a:noFill/>
                </a:ln>
                <a:solidFill>
                  <a:srgbClr val="262626">
                    <a:alpha val="100000"/>
                  </a:srgbClr>
                </a:solidFill>
                <a:latin typeface="Source Han Sans CN Bold"/>
                <a:ea typeface="Source Han Sans CN Bold"/>
                <a:cs typeface="Source Han Sans CN Bold"/>
              </a:rPr>
              <a:t>Deep Learning</a:t>
            </a:r>
            <a:endParaRPr kumimoji="1" lang="zh-CN" altLang="en-US"/>
          </a:p>
        </p:txBody>
      </p:sp>
      <p:cxnSp>
        <p:nvCxnSpPr>
          <p:cNvPr id="18" name="标题 1"/>
          <p:cNvCxnSpPr/>
          <p:nvPr/>
        </p:nvCxnSpPr>
        <p:spPr>
          <a:xfrm>
            <a:off x="312738" y="770539"/>
            <a:ext cx="11307762" cy="0"/>
          </a:xfrm>
          <a:prstGeom prst="line">
            <a:avLst/>
          </a:prstGeom>
          <a:noFill/>
          <a:ln w="6350" cap="rnd">
            <a:solidFill>
              <a:schemeClr val="bg1">
                <a:lumMod val="65000"/>
              </a:schemeClr>
            </a:solidFill>
            <a:round/>
          </a:ln>
        </p:spPr>
      </p:cxnSp>
      <p:cxnSp>
        <p:nvCxnSpPr>
          <p:cNvPr id="19" name="标题 1"/>
          <p:cNvCxnSpPr/>
          <p:nvPr/>
        </p:nvCxnSpPr>
        <p:spPr>
          <a:xfrm>
            <a:off x="312738" y="770539"/>
            <a:ext cx="652463" cy="0"/>
          </a:xfrm>
          <a:prstGeom prst="line">
            <a:avLst/>
          </a:prstGeom>
          <a:noFill/>
          <a:ln w="44450" cap="sq">
            <a:solidFill>
              <a:schemeClr val="accent1"/>
            </a:solidFill>
            <a:roun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1"/>
          <p:cNvGrpSpPr/>
          <p:nvPr/>
        </p:nvGrpSpPr>
        <p:grpSpPr>
          <a:xfrm>
            <a:off x="9396413" y="4143376"/>
            <a:ext cx="1776412" cy="1990724"/>
            <a:chOff x="9396413" y="4143376"/>
            <a:chExt cx="1776412" cy="1990724"/>
          </a:xfrm>
        </p:grpSpPr>
        <p:sp>
          <p:nvSpPr>
            <p:cNvPr id="3" name="标题 1"/>
            <p:cNvSpPr txBox="1"/>
            <p:nvPr/>
          </p:nvSpPr>
          <p:spPr>
            <a:xfrm>
              <a:off x="9396413" y="4143376"/>
              <a:ext cx="1776412" cy="1990724"/>
            </a:xfrm>
            <a:prstGeom prst="rect">
              <a:avLst/>
            </a:prstGeom>
            <a:solidFill>
              <a:schemeClr val="bg2"/>
            </a:solidFill>
            <a:ln w="12700" cap="sq">
              <a:noFill/>
              <a:miter/>
            </a:ln>
            <a:effectLst>
              <a:outerShdw blurRad="38100" dist="12700" dir="5400000" algn="ctr" rotWithShape="0">
                <a:srgbClr val="000000">
                  <a:alpha val="15000"/>
                </a:srgbClr>
              </a:outerShdw>
            </a:effectLst>
          </p:spPr>
          <p:txBody>
            <a:bodyPr vert="horz" wrap="square" lIns="246888" tIns="274320" rIns="182880" bIns="0" rtlCol="0" anchor="t"/>
            <a:lstStyle/>
            <a:p>
              <a:pPr algn="l"/>
              <a:endParaRPr kumimoji="1" lang="zh-CN" altLang="en-US"/>
            </a:p>
          </p:txBody>
        </p:sp>
        <p:cxnSp>
          <p:nvCxnSpPr>
            <p:cNvPr id="4" name="标题 1"/>
            <p:cNvCxnSpPr/>
            <p:nvPr/>
          </p:nvCxnSpPr>
          <p:spPr>
            <a:xfrm>
              <a:off x="9396413" y="4165627"/>
              <a:ext cx="1776411" cy="0"/>
            </a:xfrm>
            <a:prstGeom prst="line">
              <a:avLst/>
            </a:prstGeom>
            <a:noFill/>
            <a:ln w="50800" cap="sq">
              <a:solidFill>
                <a:schemeClr val="tx1">
                  <a:lumMod val="25000"/>
                  <a:lumOff val="75000"/>
                </a:schemeClr>
              </a:solidFill>
              <a:miter/>
            </a:ln>
          </p:spPr>
        </p:cxnSp>
      </p:grpSp>
      <p:grpSp>
        <p:nvGrpSpPr>
          <p:cNvPr id="5" name="Group 4"/>
          <p:cNvGrpSpPr/>
          <p:nvPr/>
        </p:nvGrpSpPr>
        <p:grpSpPr>
          <a:xfrm>
            <a:off x="5624513" y="4143376"/>
            <a:ext cx="1776412" cy="1990724"/>
            <a:chOff x="5624513" y="4143376"/>
            <a:chExt cx="1776412" cy="1990724"/>
          </a:xfrm>
        </p:grpSpPr>
        <p:sp>
          <p:nvSpPr>
            <p:cNvPr id="6" name="标题 1"/>
            <p:cNvSpPr txBox="1"/>
            <p:nvPr/>
          </p:nvSpPr>
          <p:spPr>
            <a:xfrm>
              <a:off x="5624513" y="4143376"/>
              <a:ext cx="1776412" cy="1990724"/>
            </a:xfrm>
            <a:prstGeom prst="rect">
              <a:avLst/>
            </a:prstGeom>
            <a:solidFill>
              <a:schemeClr val="bg2"/>
            </a:solidFill>
            <a:ln w="12700" cap="sq">
              <a:noFill/>
              <a:miter/>
            </a:ln>
            <a:effectLst>
              <a:outerShdw blurRad="38100" dist="12700" dir="5400000" algn="ctr" rotWithShape="0">
                <a:srgbClr val="000000">
                  <a:alpha val="15000"/>
                </a:srgbClr>
              </a:outerShdw>
            </a:effectLst>
          </p:spPr>
          <p:txBody>
            <a:bodyPr vert="horz" wrap="square" lIns="246888" tIns="274320" rIns="182880" bIns="0" rtlCol="0" anchor="t"/>
            <a:lstStyle/>
            <a:p>
              <a:pPr algn="l"/>
              <a:endParaRPr kumimoji="1" lang="zh-CN" altLang="en-US"/>
            </a:p>
          </p:txBody>
        </p:sp>
        <p:cxnSp>
          <p:nvCxnSpPr>
            <p:cNvPr id="7" name="标题 1"/>
            <p:cNvCxnSpPr/>
            <p:nvPr/>
          </p:nvCxnSpPr>
          <p:spPr>
            <a:xfrm>
              <a:off x="5624513" y="4165627"/>
              <a:ext cx="1776411" cy="0"/>
            </a:xfrm>
            <a:prstGeom prst="line">
              <a:avLst/>
            </a:prstGeom>
            <a:noFill/>
            <a:ln w="50800" cap="sq">
              <a:solidFill>
                <a:schemeClr val="tx1">
                  <a:lumMod val="25000"/>
                  <a:lumOff val="75000"/>
                </a:schemeClr>
              </a:solidFill>
              <a:miter/>
            </a:ln>
          </p:spPr>
        </p:cxnSp>
      </p:grpSp>
      <p:grpSp>
        <p:nvGrpSpPr>
          <p:cNvPr id="8" name="Group 7"/>
          <p:cNvGrpSpPr/>
          <p:nvPr/>
        </p:nvGrpSpPr>
        <p:grpSpPr>
          <a:xfrm>
            <a:off x="7500540" y="4143376"/>
            <a:ext cx="1776412" cy="1990724"/>
            <a:chOff x="7500540" y="4143376"/>
            <a:chExt cx="1776412" cy="1990724"/>
          </a:xfrm>
        </p:grpSpPr>
        <p:sp>
          <p:nvSpPr>
            <p:cNvPr id="9" name="标题 1"/>
            <p:cNvSpPr txBox="1"/>
            <p:nvPr/>
          </p:nvSpPr>
          <p:spPr>
            <a:xfrm>
              <a:off x="7500540" y="4143376"/>
              <a:ext cx="1776412" cy="1990724"/>
            </a:xfrm>
            <a:prstGeom prst="rect">
              <a:avLst/>
            </a:prstGeom>
            <a:solidFill>
              <a:schemeClr val="bg2"/>
            </a:solidFill>
            <a:ln w="12700" cap="sq">
              <a:noFill/>
              <a:miter/>
            </a:ln>
            <a:effectLst>
              <a:outerShdw blurRad="762000" dist="254000" dir="5400000" algn="ctr" rotWithShape="0">
                <a:srgbClr val="000000">
                  <a:alpha val="20000"/>
                </a:srgbClr>
              </a:outerShdw>
            </a:effectLst>
          </p:spPr>
          <p:txBody>
            <a:bodyPr vert="horz" wrap="square" lIns="246888" tIns="274320" rIns="182880" bIns="0" rtlCol="0" anchor="t"/>
            <a:lstStyle/>
            <a:p>
              <a:pPr algn="l"/>
              <a:endParaRPr kumimoji="1" lang="zh-CN" altLang="en-US"/>
            </a:p>
          </p:txBody>
        </p:sp>
        <p:cxnSp>
          <p:nvCxnSpPr>
            <p:cNvPr id="10" name="标题 1"/>
            <p:cNvCxnSpPr/>
            <p:nvPr/>
          </p:nvCxnSpPr>
          <p:spPr>
            <a:xfrm>
              <a:off x="7500540" y="4165627"/>
              <a:ext cx="1776411" cy="0"/>
            </a:xfrm>
            <a:prstGeom prst="line">
              <a:avLst/>
            </a:prstGeom>
            <a:noFill/>
            <a:ln w="50800" cap="sq">
              <a:solidFill>
                <a:schemeClr val="accent1"/>
              </a:solidFill>
              <a:miter/>
            </a:ln>
          </p:spPr>
        </p:cxnSp>
      </p:grpSp>
      <p:pic>
        <p:nvPicPr>
          <p:cNvPr id="11" name="Picture 10"/>
          <p:cNvPicPr>
            <a:picLocks noChangeAspect="1"/>
          </p:cNvPicPr>
          <p:nvPr/>
        </p:nvPicPr>
        <p:blipFill>
          <a:blip r:embed="rId3">
            <a:alphaModFix/>
          </a:blip>
          <a:srcRect l="17417" r="17417"/>
          <a:stretch>
            <a:fillRect/>
          </a:stretch>
        </p:blipFill>
        <p:spPr>
          <a:xfrm>
            <a:off x="5614988" y="2325688"/>
            <a:ext cx="1776412" cy="1817687"/>
          </a:xfrm>
          <a:prstGeom prst="rect">
            <a:avLst/>
          </a:prstGeom>
          <a:noFill/>
          <a:ln>
            <a:noFill/>
          </a:ln>
        </p:spPr>
      </p:pic>
      <p:pic>
        <p:nvPicPr>
          <p:cNvPr id="12" name="Picture 11"/>
          <p:cNvPicPr>
            <a:picLocks noChangeAspect="1"/>
          </p:cNvPicPr>
          <p:nvPr/>
        </p:nvPicPr>
        <p:blipFill>
          <a:blip r:embed="rId4">
            <a:alphaModFix/>
          </a:blip>
          <a:srcRect l="18374" r="30933"/>
          <a:stretch>
            <a:fillRect/>
          </a:stretch>
        </p:blipFill>
        <p:spPr>
          <a:xfrm>
            <a:off x="7500540" y="1804988"/>
            <a:ext cx="1776412" cy="2338387"/>
          </a:xfrm>
          <a:prstGeom prst="rect">
            <a:avLst/>
          </a:prstGeom>
          <a:noFill/>
          <a:ln>
            <a:noFill/>
          </a:ln>
        </p:spPr>
      </p:pic>
      <p:pic>
        <p:nvPicPr>
          <p:cNvPr id="13" name="Picture 12"/>
          <p:cNvPicPr>
            <a:picLocks noChangeAspect="1"/>
          </p:cNvPicPr>
          <p:nvPr/>
        </p:nvPicPr>
        <p:blipFill>
          <a:blip r:embed="rId5">
            <a:alphaModFix/>
          </a:blip>
          <a:srcRect l="17421" r="30357"/>
          <a:stretch>
            <a:fillRect/>
          </a:stretch>
        </p:blipFill>
        <p:spPr>
          <a:xfrm>
            <a:off x="9396413" y="1125538"/>
            <a:ext cx="1776412" cy="3017837"/>
          </a:xfrm>
          <a:prstGeom prst="rect">
            <a:avLst/>
          </a:prstGeom>
          <a:noFill/>
          <a:ln>
            <a:noFill/>
          </a:ln>
        </p:spPr>
      </p:pic>
      <p:sp>
        <p:nvSpPr>
          <p:cNvPr id="14" name="标题 1"/>
          <p:cNvSpPr txBox="1"/>
          <p:nvPr/>
        </p:nvSpPr>
        <p:spPr>
          <a:xfrm>
            <a:off x="5708357" y="4414266"/>
            <a:ext cx="1608725" cy="1627887"/>
          </a:xfrm>
          <a:prstGeom prst="rect">
            <a:avLst/>
          </a:prstGeom>
          <a:noFill/>
          <a:ln>
            <a:noFill/>
          </a:ln>
        </p:spPr>
        <p:txBody>
          <a:bodyPr vert="horz" wrap="square" lIns="0" tIns="0" rIns="0" bIns="0" rtlCol="0" anchor="t"/>
          <a:lstStyle/>
          <a:p>
            <a:pPr algn="l"/>
            <a:r>
              <a:rPr kumimoji="1" lang="en-US" altLang="zh-CN" sz="1400">
                <a:ln w="12700">
                  <a:noFill/>
                </a:ln>
                <a:solidFill>
                  <a:srgbClr val="000000">
                    <a:alpha val="100000"/>
                  </a:srgbClr>
                </a:solidFill>
                <a:latin typeface="Source Han Sans"/>
                <a:ea typeface="Source Han Sans"/>
                <a:cs typeface="Source Han Sans"/>
              </a:rPr>
              <a:t>Transfers knowledge from a deep learning model trained on one domain to another domain.</a:t>
            </a:r>
            <a:endParaRPr kumimoji="1" lang="zh-CN" altLang="en-US"/>
          </a:p>
        </p:txBody>
      </p:sp>
      <p:sp>
        <p:nvSpPr>
          <p:cNvPr id="15" name="标题 1"/>
          <p:cNvSpPr txBox="1"/>
          <p:nvPr/>
        </p:nvSpPr>
        <p:spPr>
          <a:xfrm>
            <a:off x="7584384" y="4414266"/>
            <a:ext cx="1608725" cy="1605966"/>
          </a:xfrm>
          <a:prstGeom prst="rect">
            <a:avLst/>
          </a:prstGeom>
          <a:noFill/>
          <a:ln>
            <a:noFill/>
          </a:ln>
        </p:spPr>
        <p:txBody>
          <a:bodyPr vert="horz" wrap="square" lIns="0" tIns="0" rIns="0" bIns="0" rtlCol="0" anchor="t"/>
          <a:lstStyle/>
          <a:p>
            <a:pPr algn="l"/>
            <a:r>
              <a:rPr kumimoji="1" lang="en-US" altLang="zh-CN" sz="1400">
                <a:ln w="12700">
                  <a:noFill/>
                </a:ln>
                <a:solidFill>
                  <a:srgbClr val="000000">
                    <a:alpha val="100000"/>
                  </a:srgbClr>
                </a:solidFill>
                <a:latin typeface="Source Han Sans"/>
                <a:ea typeface="Source Han Sans"/>
                <a:cs typeface="Source Han Sans"/>
              </a:rPr>
              <a:t>Uses models pre- trained on large datasets and adapts them for new tasks.</a:t>
            </a:r>
            <a:endParaRPr kumimoji="1" lang="zh-CN" altLang="en-US"/>
          </a:p>
        </p:txBody>
      </p:sp>
      <p:sp>
        <p:nvSpPr>
          <p:cNvPr id="16" name="标题 1"/>
          <p:cNvSpPr txBox="1"/>
          <p:nvPr/>
        </p:nvSpPr>
        <p:spPr>
          <a:xfrm>
            <a:off x="9480257" y="4414266"/>
            <a:ext cx="1608725" cy="1618666"/>
          </a:xfrm>
          <a:prstGeom prst="rect">
            <a:avLst/>
          </a:prstGeom>
          <a:noFill/>
          <a:ln>
            <a:noFill/>
          </a:ln>
        </p:spPr>
        <p:txBody>
          <a:bodyPr vert="horz" wrap="square" lIns="0" tIns="0" rIns="0" bIns="0" rtlCol="0" anchor="t"/>
          <a:lstStyle/>
          <a:p>
            <a:pPr algn="l"/>
            <a:r>
              <a:rPr kumimoji="1" lang="en-US" altLang="zh-CN" sz="1189">
                <a:ln w="12700">
                  <a:noFill/>
                </a:ln>
                <a:solidFill>
                  <a:srgbClr val="000000">
                    <a:alpha val="100000"/>
                  </a:srgbClr>
                </a:solidFill>
                <a:latin typeface="Source Han Sans"/>
                <a:ea typeface="Source Han Sans"/>
                <a:cs typeface="Source Han Sans"/>
              </a:rPr>
              <a:t>Aims to improve performance in settings with different data distributions or limited labeled data.</a:t>
            </a:r>
            <a:endParaRPr kumimoji="1" lang="zh-CN" altLang="en-US"/>
          </a:p>
        </p:txBody>
      </p:sp>
      <p:sp>
        <p:nvSpPr>
          <p:cNvPr id="17" name="标题 1"/>
          <p:cNvSpPr txBox="1"/>
          <p:nvPr/>
        </p:nvSpPr>
        <p:spPr>
          <a:xfrm>
            <a:off x="1019175" y="2008958"/>
            <a:ext cx="4153716" cy="2840083"/>
          </a:xfrm>
          <a:prstGeom prst="rect">
            <a:avLst/>
          </a:prstGeom>
          <a:noFill/>
          <a:ln>
            <a:noFill/>
          </a:ln>
        </p:spPr>
        <p:txBody>
          <a:bodyPr vert="horz" wrap="square" lIns="0" tIns="0" rIns="0" bIns="0" rtlCol="0" anchor="ctr"/>
          <a:lstStyle/>
          <a:p>
            <a:pPr algn="l"/>
            <a:r>
              <a:rPr kumimoji="1" lang="en-US" altLang="zh-CN" sz="1600">
                <a:ln w="12700">
                  <a:noFill/>
                </a:ln>
                <a:solidFill>
                  <a:srgbClr val="262626">
                    <a:alpha val="100000"/>
                  </a:srgbClr>
                </a:solidFill>
                <a:latin typeface="Source Han Sans CN Bold"/>
                <a:ea typeface="Source Han Sans CN Bold"/>
                <a:cs typeface="Source Han Sans CN Bold"/>
              </a:rPr>
              <a:t>Extending Deep Learning</a:t>
            </a:r>
            <a:endParaRPr kumimoji="1" lang="zh-CN" altLang="en-US"/>
          </a:p>
        </p:txBody>
      </p:sp>
      <p:sp>
        <p:nvSpPr>
          <p:cNvPr id="18" name="标题 1"/>
          <p:cNvSpPr txBox="1"/>
          <p:nvPr/>
        </p:nvSpPr>
        <p:spPr>
          <a:xfrm>
            <a:off x="172720" y="247319"/>
            <a:ext cx="11442700" cy="485140"/>
          </a:xfrm>
          <a:prstGeom prst="rect">
            <a:avLst/>
          </a:prstGeom>
          <a:noFill/>
          <a:ln>
            <a:noFill/>
          </a:ln>
        </p:spPr>
        <p:txBody>
          <a:bodyPr vert="horz" wrap="square" lIns="91440" tIns="45720" rIns="91440" bIns="45720" rtlCol="0" anchor="t">
            <a:spAutoFit/>
          </a:bodyPr>
          <a:lstStyle/>
          <a:p>
            <a:pPr algn="l"/>
            <a:r>
              <a:rPr kumimoji="1" lang="en-US" altLang="zh-CN" sz="2800">
                <a:ln w="12700">
                  <a:noFill/>
                </a:ln>
                <a:solidFill>
                  <a:srgbClr val="262626">
                    <a:alpha val="100000"/>
                  </a:srgbClr>
                </a:solidFill>
                <a:latin typeface="Source Han Sans CN Bold"/>
                <a:ea typeface="Source Han Sans CN Bold"/>
                <a:cs typeface="Source Han Sans CN Bold"/>
              </a:rPr>
              <a:t>Deep Transfer Learning(DTL)</a:t>
            </a:r>
            <a:endParaRPr kumimoji="1" lang="zh-CN" altLang="en-US"/>
          </a:p>
        </p:txBody>
      </p:sp>
      <p:cxnSp>
        <p:nvCxnSpPr>
          <p:cNvPr id="19" name="标题 1"/>
          <p:cNvCxnSpPr/>
          <p:nvPr/>
        </p:nvCxnSpPr>
        <p:spPr>
          <a:xfrm>
            <a:off x="312738" y="770539"/>
            <a:ext cx="11307762" cy="0"/>
          </a:xfrm>
          <a:prstGeom prst="line">
            <a:avLst/>
          </a:prstGeom>
          <a:noFill/>
          <a:ln w="6350" cap="rnd">
            <a:solidFill>
              <a:schemeClr val="bg1">
                <a:lumMod val="65000"/>
              </a:schemeClr>
            </a:solidFill>
            <a:round/>
          </a:ln>
        </p:spPr>
      </p:cxnSp>
      <p:cxnSp>
        <p:nvCxnSpPr>
          <p:cNvPr id="20" name="标题 1"/>
          <p:cNvCxnSpPr/>
          <p:nvPr/>
        </p:nvCxnSpPr>
        <p:spPr>
          <a:xfrm>
            <a:off x="312738" y="770539"/>
            <a:ext cx="652463" cy="0"/>
          </a:xfrm>
          <a:prstGeom prst="line">
            <a:avLst/>
          </a:prstGeom>
          <a:noFill/>
          <a:ln w="44450" cap="sq">
            <a:solidFill>
              <a:schemeClr val="accent1"/>
            </a:solidFill>
            <a:roun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txBox="1"/>
          <p:nvPr/>
        </p:nvSpPr>
        <p:spPr>
          <a:xfrm>
            <a:off x="172720" y="247319"/>
            <a:ext cx="11442700" cy="523220"/>
          </a:xfrm>
          <a:prstGeom prst="rect">
            <a:avLst/>
          </a:prstGeom>
          <a:noFill/>
          <a:ln>
            <a:noFill/>
          </a:ln>
        </p:spPr>
        <p:txBody>
          <a:bodyPr vert="horz" wrap="square" lIns="91440" tIns="45720" rIns="91440" bIns="45720" rtlCol="0" anchor="t">
            <a:spAutoFit/>
          </a:bodyPr>
          <a:lstStyle/>
          <a:p>
            <a:pPr algn="l"/>
            <a:r>
              <a:rPr kumimoji="1" lang="en-US" altLang="zh-CN" sz="2800" dirty="0">
                <a:ln w="12700">
                  <a:noFill/>
                </a:ln>
                <a:solidFill>
                  <a:srgbClr val="262626">
                    <a:alpha val="100000"/>
                  </a:srgbClr>
                </a:solidFill>
                <a:latin typeface="Source Han Sans CN Bold"/>
                <a:ea typeface="Source Han Sans CN Bold"/>
                <a:cs typeface="Source Han Sans CN Bold"/>
              </a:rPr>
              <a:t>Deep Learning  to Deep Transfer Learning(DTL) Comparison</a:t>
            </a:r>
            <a:endParaRPr kumimoji="1" lang="zh-CN" altLang="en-US" dirty="0"/>
          </a:p>
        </p:txBody>
      </p:sp>
      <p:cxnSp>
        <p:nvCxnSpPr>
          <p:cNvPr id="19" name="标题 1"/>
          <p:cNvCxnSpPr/>
          <p:nvPr/>
        </p:nvCxnSpPr>
        <p:spPr>
          <a:xfrm>
            <a:off x="312738" y="770539"/>
            <a:ext cx="11307762" cy="0"/>
          </a:xfrm>
          <a:prstGeom prst="line">
            <a:avLst/>
          </a:prstGeom>
          <a:noFill/>
          <a:ln w="6350" cap="rnd">
            <a:solidFill>
              <a:schemeClr val="bg1">
                <a:lumMod val="65000"/>
              </a:schemeClr>
            </a:solidFill>
            <a:round/>
          </a:ln>
        </p:spPr>
      </p:cxnSp>
      <p:cxnSp>
        <p:nvCxnSpPr>
          <p:cNvPr id="20" name="标题 1"/>
          <p:cNvCxnSpPr/>
          <p:nvPr/>
        </p:nvCxnSpPr>
        <p:spPr>
          <a:xfrm>
            <a:off x="312738" y="770539"/>
            <a:ext cx="652463" cy="0"/>
          </a:xfrm>
          <a:prstGeom prst="line">
            <a:avLst/>
          </a:prstGeom>
          <a:noFill/>
          <a:ln w="44450" cap="sq">
            <a:solidFill>
              <a:schemeClr val="accent1"/>
            </a:solidFill>
            <a:round/>
          </a:ln>
        </p:spPr>
      </p:cxnSp>
      <p:pic>
        <p:nvPicPr>
          <p:cNvPr id="21" name="Picture 20" descr="A white rectangular box with black text&#10;&#10;Description automatically generated">
            <a:extLst>
              <a:ext uri="{FF2B5EF4-FFF2-40B4-BE49-F238E27FC236}">
                <a16:creationId xmlns:a16="http://schemas.microsoft.com/office/drawing/2014/main" id="{AC567FC3-3491-9F2C-B150-DC5D049BD794}"/>
              </a:ext>
            </a:extLst>
          </p:cNvPr>
          <p:cNvPicPr>
            <a:picLocks noChangeAspect="1"/>
          </p:cNvPicPr>
          <p:nvPr/>
        </p:nvPicPr>
        <p:blipFill>
          <a:blip r:embed="rId3"/>
          <a:stretch>
            <a:fillRect/>
          </a:stretch>
        </p:blipFill>
        <p:spPr>
          <a:xfrm>
            <a:off x="1996225" y="2172017"/>
            <a:ext cx="8781255" cy="3714208"/>
          </a:xfrm>
          <a:prstGeom prst="rect">
            <a:avLst/>
          </a:prstGeom>
        </p:spPr>
      </p:pic>
    </p:spTree>
    <p:extLst>
      <p:ext uri="{BB962C8B-B14F-4D97-AF65-F5344CB8AC3E}">
        <p14:creationId xmlns:p14="http://schemas.microsoft.com/office/powerpoint/2010/main" val="4059389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5273457" y="4531583"/>
            <a:ext cx="1306841" cy="1315234"/>
          </a:xfrm>
          <a:prstGeom prst="roundRect">
            <a:avLst>
              <a:gd name="adj" fmla="val 11199"/>
            </a:avLst>
          </a:prstGeom>
          <a:gradFill>
            <a:gsLst>
              <a:gs pos="0">
                <a:schemeClr val="accent1"/>
              </a:gs>
              <a:gs pos="100000">
                <a:schemeClr val="bg1">
                  <a:alpha val="0"/>
                </a:schemeClr>
              </a:gs>
            </a:gsLst>
            <a:lin ang="0" scaled="0"/>
          </a:gradFill>
          <a:ln w="12700" cap="sq">
            <a:noFill/>
            <a:miter/>
          </a:ln>
          <a:effectLst/>
        </p:spPr>
        <p:txBody>
          <a:bodyPr vert="horz" wrap="square" lIns="91440" tIns="45720" rIns="91440" bIns="45720" rtlCol="0" anchor="ctr"/>
          <a:lstStyle/>
          <a:p>
            <a:pPr algn="ctr"/>
            <a:endParaRPr kumimoji="1" lang="zh-CN" altLang="en-US"/>
          </a:p>
        </p:txBody>
      </p:sp>
      <p:sp>
        <p:nvSpPr>
          <p:cNvPr id="3" name="标题 1"/>
          <p:cNvSpPr txBox="1"/>
          <p:nvPr/>
        </p:nvSpPr>
        <p:spPr>
          <a:xfrm>
            <a:off x="6158057" y="3162300"/>
            <a:ext cx="5360843" cy="2853016"/>
          </a:xfrm>
          <a:prstGeom prst="rect">
            <a:avLst/>
          </a:prstGeom>
          <a:noFill/>
          <a:ln>
            <a:noFill/>
          </a:ln>
        </p:spPr>
        <p:txBody>
          <a:bodyPr vert="horz" wrap="square" lIns="0" tIns="0" rIns="0" bIns="0" rtlCol="0" anchor="t"/>
          <a:lstStyle/>
          <a:p>
            <a:pPr algn="l"/>
            <a:r>
              <a:rPr kumimoji="1" lang="en-US" altLang="zh-CN" sz="4000">
                <a:ln w="12700">
                  <a:noFill/>
                </a:ln>
                <a:solidFill>
                  <a:srgbClr val="262626">
                    <a:alpha val="100000"/>
                  </a:srgbClr>
                </a:solidFill>
                <a:latin typeface="Alegreya Sans ExtraBold"/>
                <a:ea typeface="Alegreya Sans ExtraBold"/>
                <a:cs typeface="Alegreya Sans ExtraBold"/>
              </a:rPr>
              <a:t>About “Deep Transfer Learning for Kidney Cancer Diagnosis”</a:t>
            </a:r>
            <a:endParaRPr kumimoji="1" lang="zh-CN" altLang="en-US"/>
          </a:p>
        </p:txBody>
      </p:sp>
      <p:sp>
        <p:nvSpPr>
          <p:cNvPr id="4" name="标题 1"/>
          <p:cNvSpPr txBox="1"/>
          <p:nvPr/>
        </p:nvSpPr>
        <p:spPr>
          <a:xfrm>
            <a:off x="6134985" y="-81078"/>
            <a:ext cx="1737655" cy="3241774"/>
          </a:xfrm>
          <a:prstGeom prst="rect">
            <a:avLst/>
          </a:prstGeom>
          <a:noFill/>
          <a:ln>
            <a:noFill/>
          </a:ln>
        </p:spPr>
        <p:txBody>
          <a:bodyPr vert="horz" wrap="square" lIns="0" tIns="0" rIns="0" bIns="0" rtlCol="0" anchor="b"/>
          <a:lstStyle/>
          <a:p>
            <a:pPr algn="l"/>
            <a:r>
              <a:rPr kumimoji="1" lang="en-US" altLang="zh-CN" sz="11500" dirty="0">
                <a:ln w="12700">
                  <a:noFill/>
                </a:ln>
                <a:solidFill>
                  <a:srgbClr val="CBA1AD">
                    <a:alpha val="100000"/>
                  </a:srgbClr>
                </a:solidFill>
                <a:latin typeface="Source Han Sans CN Bold"/>
                <a:ea typeface="Source Han Sans CN Bold"/>
                <a:cs typeface="Source Han Sans CN Bold"/>
              </a:rPr>
              <a:t>3</a:t>
            </a:r>
            <a:endParaRPr kumimoji="1" lang="zh-CN" altLang="en-US" dirty="0"/>
          </a:p>
        </p:txBody>
      </p:sp>
      <p:sp>
        <p:nvSpPr>
          <p:cNvPr id="5" name="标题 1"/>
          <p:cNvSpPr txBox="1"/>
          <p:nvPr/>
        </p:nvSpPr>
        <p:spPr>
          <a:xfrm>
            <a:off x="6" y="6587076"/>
            <a:ext cx="12191994" cy="270925"/>
          </a:xfrm>
          <a:custGeom>
            <a:avLst/>
            <a:gdLst>
              <a:gd name="connsiteX0" fmla="*/ 195579 w 12191994"/>
              <a:gd name="connsiteY0" fmla="*/ 0 h 270925"/>
              <a:gd name="connsiteX1" fmla="*/ 11996413 w 12191994"/>
              <a:gd name="connsiteY1" fmla="*/ 0 h 270925"/>
              <a:gd name="connsiteX2" fmla="*/ 12191994 w 12191994"/>
              <a:gd name="connsiteY2" fmla="*/ 195581 h 270925"/>
              <a:gd name="connsiteX3" fmla="*/ 12191994 w 12191994"/>
              <a:gd name="connsiteY3" fmla="*/ 270925 h 270925"/>
              <a:gd name="connsiteX4" fmla="*/ 0 w 12191994"/>
              <a:gd name="connsiteY4" fmla="*/ 270925 h 270925"/>
              <a:gd name="connsiteX5" fmla="*/ 0 w 12191994"/>
              <a:gd name="connsiteY5" fmla="*/ 195571 h 270925"/>
              <a:gd name="connsiteX6" fmla="*/ 15368 w 12191994"/>
              <a:gd name="connsiteY6" fmla="*/ 119452 h 270925"/>
              <a:gd name="connsiteX7" fmla="*/ 195579 w 12191994"/>
              <a:gd name="connsiteY7" fmla="*/ 0 h 270925"/>
            </a:gdLst>
            <a:ahLst/>
            <a:cxnLst/>
            <a:rect l="l" t="t" r="r" b="b"/>
            <a:pathLst>
              <a:path w="12191994" h="270925">
                <a:moveTo>
                  <a:pt x="195579" y="0"/>
                </a:moveTo>
                <a:lnTo>
                  <a:pt x="11996413" y="0"/>
                </a:lnTo>
                <a:cubicBezTo>
                  <a:pt x="12104429" y="0"/>
                  <a:pt x="12191994" y="87565"/>
                  <a:pt x="12191994" y="195581"/>
                </a:cubicBezTo>
                <a:lnTo>
                  <a:pt x="12191994" y="270925"/>
                </a:lnTo>
                <a:lnTo>
                  <a:pt x="0" y="270925"/>
                </a:lnTo>
                <a:lnTo>
                  <a:pt x="0" y="195571"/>
                </a:lnTo>
                <a:lnTo>
                  <a:pt x="15368" y="119452"/>
                </a:lnTo>
                <a:cubicBezTo>
                  <a:pt x="45059" y="49256"/>
                  <a:pt x="114567" y="0"/>
                  <a:pt x="195579" y="0"/>
                </a:cubicBezTo>
                <a:close/>
              </a:path>
            </a:pathLst>
          </a:custGeom>
          <a:gradFill>
            <a:gsLst>
              <a:gs pos="30000">
                <a:schemeClr val="accent1"/>
              </a:gs>
              <a:gs pos="100000">
                <a:schemeClr val="accent1">
                  <a:lumMod val="40000"/>
                  <a:lumOff val="60000"/>
                </a:schemeClr>
              </a:gs>
            </a:gsLst>
            <a:lin ang="0" scaled="0"/>
          </a:gradFill>
          <a:ln w="12700" cap="sq">
            <a:solidFill>
              <a:schemeClr val="accent1">
                <a:lumMod val="60000"/>
                <a:lumOff val="40000"/>
              </a:schemeClr>
            </a:solidFill>
            <a:miter/>
          </a:ln>
          <a:effectLst>
            <a:outerShdw blurRad="190500" dist="190500" dir="2700000" algn="tl" rotWithShape="0">
              <a:schemeClr val="accent1">
                <a:alpha val="20000"/>
              </a:schemeClr>
            </a:outerShdw>
          </a:effectLst>
        </p:spPr>
        <p:txBody>
          <a:bodyPr vert="horz" wrap="square" lIns="91440" tIns="45720" rIns="91440" bIns="45720" rtlCol="0" anchor="ctr"/>
          <a:lstStyle/>
          <a:p>
            <a:pPr algn="ctr"/>
            <a:endParaRPr kumimoji="1" lang="zh-CN" altLang="en-US"/>
          </a:p>
        </p:txBody>
      </p:sp>
      <p:sp>
        <p:nvSpPr>
          <p:cNvPr id="6" name="标题 1"/>
          <p:cNvSpPr txBox="1"/>
          <p:nvPr/>
        </p:nvSpPr>
        <p:spPr>
          <a:xfrm flipH="1">
            <a:off x="-3" y="1571113"/>
            <a:ext cx="5108552" cy="2663703"/>
          </a:xfrm>
          <a:custGeom>
            <a:avLst/>
            <a:gdLst>
              <a:gd name="connsiteX0" fmla="*/ 246382 w 4629149"/>
              <a:gd name="connsiteY0" fmla="*/ 0 h 2014736"/>
              <a:gd name="connsiteX1" fmla="*/ 4629149 w 4629149"/>
              <a:gd name="connsiteY1" fmla="*/ 0 h 2014736"/>
              <a:gd name="connsiteX2" fmla="*/ 4629149 w 4629149"/>
              <a:gd name="connsiteY2" fmla="*/ 2014736 h 2014736"/>
              <a:gd name="connsiteX3" fmla="*/ 246382 w 4629149"/>
              <a:gd name="connsiteY3" fmla="*/ 2014736 h 2014736"/>
              <a:gd name="connsiteX4" fmla="*/ 0 w 4629149"/>
              <a:gd name="connsiteY4" fmla="*/ 1768354 h 2014736"/>
              <a:gd name="connsiteX5" fmla="*/ 0 w 4629149"/>
              <a:gd name="connsiteY5" fmla="*/ 246382 h 2014736"/>
              <a:gd name="connsiteX6" fmla="*/ 246382 w 4629149"/>
              <a:gd name="connsiteY6" fmla="*/ 0 h 2014736"/>
            </a:gdLst>
            <a:ahLst/>
            <a:cxnLst/>
            <a:rect l="l" t="t" r="r" b="b"/>
            <a:pathLst>
              <a:path w="4629149" h="2014736">
                <a:moveTo>
                  <a:pt x="246382" y="0"/>
                </a:moveTo>
                <a:lnTo>
                  <a:pt x="4629149" y="0"/>
                </a:lnTo>
                <a:lnTo>
                  <a:pt x="4629149" y="2014736"/>
                </a:lnTo>
                <a:lnTo>
                  <a:pt x="246382" y="2014736"/>
                </a:lnTo>
                <a:cubicBezTo>
                  <a:pt x="110309" y="2014736"/>
                  <a:pt x="0" y="1904427"/>
                  <a:pt x="0" y="1768354"/>
                </a:cubicBezTo>
                <a:lnTo>
                  <a:pt x="0" y="246382"/>
                </a:lnTo>
                <a:cubicBezTo>
                  <a:pt x="0" y="110309"/>
                  <a:pt x="110309" y="0"/>
                  <a:pt x="246382" y="0"/>
                </a:cubicBezTo>
                <a:close/>
              </a:path>
            </a:pathLst>
          </a:custGeom>
          <a:gradFill>
            <a:gsLst>
              <a:gs pos="30000">
                <a:schemeClr val="accent1"/>
              </a:gs>
              <a:gs pos="100000">
                <a:schemeClr val="accent1">
                  <a:lumMod val="40000"/>
                  <a:lumOff val="60000"/>
                </a:schemeClr>
              </a:gs>
            </a:gsLst>
            <a:lin ang="0" scaled="0"/>
          </a:gradFill>
          <a:ln w="12700" cap="sq">
            <a:solidFill>
              <a:schemeClr val="accent1">
                <a:lumMod val="60000"/>
                <a:lumOff val="40000"/>
              </a:schemeClr>
            </a:solidFill>
            <a:miter/>
          </a:ln>
          <a:effectLst>
            <a:outerShdw blurRad="190500" dist="190500" dir="2700000" algn="tl" rotWithShape="0">
              <a:schemeClr val="accent1">
                <a:alpha val="20000"/>
              </a:schemeClr>
            </a:outerShdw>
          </a:effectLst>
        </p:spPr>
        <p:txBody>
          <a:bodyPr vert="horz" wrap="square" lIns="91440" tIns="45720" rIns="91440" bIns="45720" rtlCol="0" anchor="ctr"/>
          <a:lstStyle/>
          <a:p>
            <a:pPr algn="ctr"/>
            <a:endParaRPr kumimoji="1" lang="zh-CN" altLang="en-US"/>
          </a:p>
        </p:txBody>
      </p:sp>
      <p:sp>
        <p:nvSpPr>
          <p:cNvPr id="7" name="标题 1"/>
          <p:cNvSpPr txBox="1"/>
          <p:nvPr/>
        </p:nvSpPr>
        <p:spPr>
          <a:xfrm>
            <a:off x="1405607" y="739588"/>
            <a:ext cx="4206096" cy="5394512"/>
          </a:xfrm>
          <a:prstGeom prst="roundRect">
            <a:avLst>
              <a:gd name="adj" fmla="val 9196"/>
            </a:avLst>
          </a:prstGeom>
          <a:solidFill>
            <a:schemeClr val="accent1">
              <a:lumMod val="40000"/>
              <a:lumOff val="60000"/>
            </a:schemeClr>
          </a:solidFill>
          <a:ln w="12700" cap="sq">
            <a:solidFill>
              <a:schemeClr val="accent1">
                <a:lumMod val="20000"/>
                <a:lumOff val="80000"/>
              </a:schemeClr>
            </a:solidFill>
            <a:miter/>
          </a:ln>
        </p:spPr>
        <p:txBody>
          <a:bodyPr vert="horz" wrap="square" lIns="91440" tIns="45720" rIns="91440" bIns="45720" rtlCol="0" anchor="ctr"/>
          <a:lstStyle/>
          <a:p>
            <a:pPr algn="ctr"/>
            <a:endParaRPr kumimoji="1" lang="zh-CN" altLang="en-US"/>
          </a:p>
        </p:txBody>
      </p:sp>
      <p:pic>
        <p:nvPicPr>
          <p:cNvPr id="8" name="Picture 7"/>
          <p:cNvPicPr>
            <a:picLocks noChangeAspect="1"/>
          </p:cNvPicPr>
          <p:nvPr/>
        </p:nvPicPr>
        <p:blipFill>
          <a:blip r:embed="rId3">
            <a:alphaModFix/>
          </a:blip>
          <a:srcRect l="15266" t="319" r="6995" b="18761"/>
          <a:stretch>
            <a:fillRect/>
          </a:stretch>
        </p:blipFill>
        <p:spPr>
          <a:xfrm>
            <a:off x="1498223" y="858372"/>
            <a:ext cx="4020864" cy="5156944"/>
          </a:xfrm>
          <a:custGeom>
            <a:avLst/>
            <a:gdLst/>
            <a:ahLst/>
            <a:cxnLst/>
            <a:rect l="l" t="t" r="r" b="b"/>
            <a:pathLst>
              <a:path w="4025900" h="5156200">
                <a:moveTo>
                  <a:pt x="369759" y="0"/>
                </a:moveTo>
                <a:lnTo>
                  <a:pt x="3651105" y="0"/>
                </a:lnTo>
                <a:cubicBezTo>
                  <a:pt x="3855317" y="0"/>
                  <a:pt x="4020864" y="165547"/>
                  <a:pt x="4020864" y="369759"/>
                </a:cubicBezTo>
                <a:lnTo>
                  <a:pt x="4020864" y="4787185"/>
                </a:lnTo>
                <a:cubicBezTo>
                  <a:pt x="4020864" y="4991397"/>
                  <a:pt x="3855317" y="5156944"/>
                  <a:pt x="3651105" y="5156944"/>
                </a:cubicBezTo>
                <a:lnTo>
                  <a:pt x="369759" y="5156944"/>
                </a:lnTo>
                <a:cubicBezTo>
                  <a:pt x="165547" y="5156944"/>
                  <a:pt x="0" y="4991397"/>
                  <a:pt x="0" y="4787185"/>
                </a:cubicBezTo>
                <a:lnTo>
                  <a:pt x="0" y="369759"/>
                </a:lnTo>
                <a:cubicBezTo>
                  <a:pt x="0" y="165547"/>
                  <a:pt x="165547" y="0"/>
                  <a:pt x="369759" y="0"/>
                </a:cubicBezTo>
                <a:close/>
              </a:path>
            </a:pathLst>
          </a:custGeom>
          <a:noFill/>
          <a:ln>
            <a:noFill/>
          </a:ln>
        </p:spPr>
      </p:pic>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4A66AC"/>
      </a:dk2>
      <a:lt2>
        <a:srgbClr val="E0EBF6"/>
      </a:lt2>
      <a:accent1>
        <a:srgbClr val="536081"/>
      </a:accent1>
      <a:accent2>
        <a:srgbClr val="A96377"/>
      </a:accent2>
      <a:accent3>
        <a:srgbClr val="9DABC8"/>
      </a:accent3>
      <a:accent4>
        <a:srgbClr val="E9B7C3"/>
      </a:accent4>
      <a:accent5>
        <a:srgbClr val="C99DAA"/>
      </a:accent5>
      <a:accent6>
        <a:srgbClr val="D9D9D9"/>
      </a:accent6>
      <a:hlink>
        <a:srgbClr val="000000"/>
      </a:hlink>
      <a:folHlink>
        <a:srgbClr val="0000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173</TotalTime>
  <Words>2318</Words>
  <Application>Microsoft Office PowerPoint</Application>
  <PresentationFormat>Widescreen</PresentationFormat>
  <Paragraphs>163</Paragraphs>
  <Slides>17</Slides>
  <Notes>11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17</vt:i4>
      </vt:variant>
    </vt:vector>
  </HeadingPairs>
  <TitlesOfParts>
    <vt:vector size="30" baseType="lpstr">
      <vt:lpstr>OPPOSans R</vt:lpstr>
      <vt:lpstr>Aptos</vt:lpstr>
      <vt:lpstr>Times New Roman</vt:lpstr>
      <vt:lpstr>Alibaba PuHuiTi</vt:lpstr>
      <vt:lpstr>OPPOSans B</vt:lpstr>
      <vt:lpstr>Symbol</vt:lpstr>
      <vt:lpstr>OPPOSans L</vt:lpstr>
      <vt:lpstr>Arial</vt:lpstr>
      <vt:lpstr>Courier New</vt:lpstr>
      <vt:lpstr>Alegreya Sans ExtraBold</vt:lpstr>
      <vt:lpstr>Source Han Sans</vt:lpstr>
      <vt:lpstr>Source Han Sans CN Bold</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Peoples, Tonja (CCI-Atlanta)</cp:lastModifiedBy>
  <cp:revision>6</cp:revision>
  <dcterms:modified xsi:type="dcterms:W3CDTF">2024-12-04T07:05:13Z</dcterms:modified>
</cp:coreProperties>
</file>